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0" r:id="rId4"/>
    <p:sldId id="259" r:id="rId5"/>
    <p:sldId id="261" r:id="rId6"/>
    <p:sldId id="262" r:id="rId7"/>
    <p:sldId id="263" r:id="rId8"/>
    <p:sldId id="264" r:id="rId9"/>
    <p:sldId id="266" r:id="rId10"/>
    <p:sldId id="268" r:id="rId11"/>
    <p:sldId id="267" r:id="rId12"/>
    <p:sldId id="269" r:id="rId13"/>
    <p:sldId id="265" r:id="rId14"/>
    <p:sldId id="258" r:id="rId15"/>
    <p:sldId id="272" r:id="rId16"/>
    <p:sldId id="271" r:id="rId17"/>
    <p:sldId id="273" r:id="rId18"/>
    <p:sldId id="274" r:id="rId19"/>
    <p:sldId id="270" r:id="rId20"/>
    <p:sldId id="275" r:id="rId21"/>
  </p:sldIdLst>
  <p:sldSz cx="10693400" cy="7561263"/>
  <p:notesSz cx="6858000" cy="9144000"/>
  <p:defaultTextStyle>
    <a:defPPr>
      <a:defRPr lang="nl-NL"/>
    </a:defPPr>
    <a:lvl1pPr algn="l"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13" autoAdjust="0"/>
  </p:normalViewPr>
  <p:slideViewPr>
    <p:cSldViewPr>
      <p:cViewPr varScale="1">
        <p:scale>
          <a:sx n="97" d="100"/>
          <a:sy n="97" d="100"/>
        </p:scale>
        <p:origin x="1452" y="78"/>
      </p:cViewPr>
      <p:guideLst>
        <p:guide orient="horz" pos="2381"/>
        <p:guide pos="33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E28D5A8-B103-486E-A773-E7CC3552869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ltLang="nl-NL"/>
          </a:p>
        </p:txBody>
      </p:sp>
      <p:sp>
        <p:nvSpPr>
          <p:cNvPr id="9219" name="Rectangle 3">
            <a:extLst>
              <a:ext uri="{FF2B5EF4-FFF2-40B4-BE49-F238E27FC236}">
                <a16:creationId xmlns:a16="http://schemas.microsoft.com/office/drawing/2014/main" id="{96C1E820-B503-4B47-9DC0-6C6D686970BE}"/>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ltLang="nl-NL"/>
          </a:p>
        </p:txBody>
      </p:sp>
      <p:sp>
        <p:nvSpPr>
          <p:cNvPr id="9220" name="Rectangle 4">
            <a:extLst>
              <a:ext uri="{FF2B5EF4-FFF2-40B4-BE49-F238E27FC236}">
                <a16:creationId xmlns:a16="http://schemas.microsoft.com/office/drawing/2014/main" id="{43B84B46-5E2C-4939-8BAE-00CED338D51A}"/>
              </a:ext>
            </a:extLst>
          </p:cNvPr>
          <p:cNvSpPr>
            <a:spLocks noGrp="1" noRot="1" noChangeAspect="1" noChangeArrowheads="1" noTextEdit="1"/>
          </p:cNvSpPr>
          <p:nvPr>
            <p:ph type="sldImg" idx="2"/>
          </p:nvPr>
        </p:nvSpPr>
        <p:spPr bwMode="auto">
          <a:xfrm>
            <a:off x="1004888" y="685800"/>
            <a:ext cx="48482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A4DF75F9-E63D-4DA3-92A0-A2F74685E8A5}"/>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9222" name="Rectangle 6">
            <a:extLst>
              <a:ext uri="{FF2B5EF4-FFF2-40B4-BE49-F238E27FC236}">
                <a16:creationId xmlns:a16="http://schemas.microsoft.com/office/drawing/2014/main" id="{F3DA2E2E-56E3-4C3F-ACEC-7FC07C3CC102}"/>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ltLang="nl-NL"/>
          </a:p>
        </p:txBody>
      </p:sp>
      <p:sp>
        <p:nvSpPr>
          <p:cNvPr id="9223" name="Rectangle 7">
            <a:extLst>
              <a:ext uri="{FF2B5EF4-FFF2-40B4-BE49-F238E27FC236}">
                <a16:creationId xmlns:a16="http://schemas.microsoft.com/office/drawing/2014/main" id="{1C408CCA-09D4-46BE-B60E-F726E000150C}"/>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AF8FB7F-B091-4628-99C8-8AD0F0831439}" type="slidenum">
              <a:rPr lang="nl-NL" altLang="nl-NL"/>
              <a:pPr/>
              <a:t>‹nr.›</a:t>
            </a:fld>
            <a:endParaRPr lang="nl-NL" alt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AF8FB7F-B091-4628-99C8-8AD0F0831439}" type="slidenum">
              <a:rPr lang="nl-NL" altLang="nl-NL" smtClean="0"/>
              <a:pPr/>
              <a:t>1</a:t>
            </a:fld>
            <a:endParaRPr lang="nl-NL" altLang="nl-NL"/>
          </a:p>
        </p:txBody>
      </p:sp>
    </p:spTree>
    <p:extLst>
      <p:ext uri="{BB962C8B-B14F-4D97-AF65-F5344CB8AC3E}">
        <p14:creationId xmlns:p14="http://schemas.microsoft.com/office/powerpoint/2010/main" val="4251989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kern="1200" dirty="0">
                <a:solidFill>
                  <a:schemeClr val="tx1"/>
                </a:solidFill>
                <a:effectLst/>
                <a:latin typeface="Arial" panose="020B0604020202020204" pitchFamily="34" charset="0"/>
                <a:ea typeface="+mn-ea"/>
                <a:cs typeface="+mn-cs"/>
              </a:rPr>
              <a:t>Waarom zou ik kiezen voor Joomla?</a:t>
            </a:r>
          </a:p>
          <a:p>
            <a:r>
              <a:rPr lang="nl-NL" sz="1200" b="0" i="0" kern="1200" dirty="0">
                <a:solidFill>
                  <a:schemeClr val="tx1"/>
                </a:solidFill>
                <a:effectLst/>
                <a:latin typeface="Arial" panose="020B0604020202020204" pitchFamily="34" charset="0"/>
                <a:ea typeface="+mn-ea"/>
                <a:cs typeface="+mn-cs"/>
              </a:rPr>
              <a:t>Er zijn meer Content Management Systemen op de markt. Elk heeft zo z'n voordelen. Wat zijn nou de sterke punten van Joomla? Waarom steekt Joomla erboven uit?</a:t>
            </a:r>
          </a:p>
          <a:p>
            <a:r>
              <a:rPr lang="nl-NL" sz="1200" b="1" i="0" kern="1200" dirty="0">
                <a:solidFill>
                  <a:schemeClr val="tx1"/>
                </a:solidFill>
                <a:effectLst/>
                <a:latin typeface="Arial" panose="020B0604020202020204" pitchFamily="34" charset="0"/>
                <a:ea typeface="+mn-ea"/>
                <a:cs typeface="+mn-cs"/>
              </a:rPr>
              <a:t>Een groot scala aan ingebouwde functies</a:t>
            </a:r>
          </a:p>
          <a:p>
            <a:r>
              <a:rPr lang="nl-NL" sz="1200" b="0" i="0" kern="1200" dirty="0">
                <a:solidFill>
                  <a:schemeClr val="tx1"/>
                </a:solidFill>
                <a:effectLst/>
                <a:latin typeface="Arial" panose="020B0604020202020204" pitchFamily="34" charset="0"/>
                <a:ea typeface="+mn-ea"/>
                <a:cs typeface="+mn-cs"/>
              </a:rPr>
              <a:t>Met Joomla! kun je kleine en grote websites bouwen, van blogs tot </a:t>
            </a:r>
            <a:r>
              <a:rPr lang="nl-NL" sz="1200" b="0" i="0" kern="1200" dirty="0" err="1">
                <a:solidFill>
                  <a:schemeClr val="tx1"/>
                </a:solidFill>
                <a:effectLst/>
                <a:latin typeface="Arial" panose="020B0604020202020204" pitchFamily="34" charset="0"/>
                <a:ea typeface="+mn-ea"/>
                <a:cs typeface="+mn-cs"/>
              </a:rPr>
              <a:t>intranets</a:t>
            </a:r>
            <a:r>
              <a:rPr lang="nl-NL" sz="1200" b="0" i="0" kern="1200" dirty="0">
                <a:solidFill>
                  <a:schemeClr val="tx1"/>
                </a:solidFill>
                <a:effectLst/>
                <a:latin typeface="Arial" panose="020B0604020202020204" pitchFamily="34" charset="0"/>
                <a:ea typeface="+mn-ea"/>
                <a:cs typeface="+mn-cs"/>
              </a:rPr>
              <a:t> en van nieuwssite tot mobiele applicaties. Joomla is flexibel en eenvoudig uit te breiden: met extra functionaliteiten als een contactformulier, een webshop, een reserveringssysteem of een evenementenagenda. </a:t>
            </a:r>
            <a:r>
              <a:rPr lang="nl-NL" sz="1200" b="0" i="0" kern="1200" dirty="0" err="1">
                <a:solidFill>
                  <a:schemeClr val="tx1"/>
                </a:solidFill>
                <a:effectLst/>
                <a:latin typeface="Arial" panose="020B0604020202020204" pitchFamily="34" charset="0"/>
                <a:ea typeface="+mn-ea"/>
                <a:cs typeface="+mn-cs"/>
              </a:rPr>
              <a:t>Joomla’s</a:t>
            </a:r>
            <a:r>
              <a:rPr lang="nl-NL" sz="1200" b="0" i="0" kern="1200" dirty="0">
                <a:solidFill>
                  <a:schemeClr val="tx1"/>
                </a:solidFill>
                <a:effectLst/>
                <a:latin typeface="Arial" panose="020B0604020202020204" pitchFamily="34" charset="0"/>
                <a:ea typeface="+mn-ea"/>
                <a:cs typeface="+mn-cs"/>
              </a:rPr>
              <a:t> schaalbare MVC-structuur geeft je veel vrijheid om eenmaal geïnstalleerde elementen volledig naar je hand te zetten en zelfs webapplicaties te bouwen.</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Honderdduizenden websites draaien er op Joomla: van persoonlijke blogs van (on)bekende personen of organisaties tot grote bedrijven als Exact Software, McDonald's en Sony, ministeries als dat van </a:t>
            </a:r>
            <a:r>
              <a:rPr lang="nl-NL" sz="1200" b="0" i="0" kern="1200" dirty="0" err="1">
                <a:solidFill>
                  <a:schemeClr val="tx1"/>
                </a:solidFill>
                <a:effectLst/>
                <a:latin typeface="Arial" panose="020B0604020202020204" pitchFamily="34" charset="0"/>
                <a:ea typeface="+mn-ea"/>
                <a:cs typeface="+mn-cs"/>
              </a:rPr>
              <a:t>Volkgezondheid</a:t>
            </a:r>
            <a:r>
              <a:rPr lang="nl-NL" sz="1200" b="0" i="0" kern="1200" dirty="0">
                <a:solidFill>
                  <a:schemeClr val="tx1"/>
                </a:solidFill>
                <a:effectLst/>
                <a:latin typeface="Arial" panose="020B0604020202020204" pitchFamily="34" charset="0"/>
                <a:ea typeface="+mn-ea"/>
                <a:cs typeface="+mn-cs"/>
              </a:rPr>
              <a:t>, Welzijn &amp; Sport, organisaties als het Vlaams Geneeskundigen Verbond, mediawebsites als </a:t>
            </a:r>
            <a:r>
              <a:rPr lang="nl-NL" sz="1200" b="0" i="0" kern="1200" dirty="0" err="1">
                <a:solidFill>
                  <a:schemeClr val="tx1"/>
                </a:solidFill>
                <a:effectLst/>
                <a:latin typeface="Arial" panose="020B0604020202020204" pitchFamily="34" charset="0"/>
                <a:ea typeface="+mn-ea"/>
                <a:cs typeface="+mn-cs"/>
              </a:rPr>
              <a:t>FunXL</a:t>
            </a:r>
            <a:r>
              <a:rPr lang="nl-NL" sz="1200" b="0" i="0" kern="1200" dirty="0">
                <a:solidFill>
                  <a:schemeClr val="tx1"/>
                </a:solidFill>
                <a:effectLst/>
                <a:latin typeface="Arial" panose="020B0604020202020204" pitchFamily="34" charset="0"/>
                <a:ea typeface="+mn-ea"/>
                <a:cs typeface="+mn-cs"/>
              </a:rPr>
              <a:t> en NPO Radio 1.</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Joomla! heeft de nodige prijzen in de wacht gesleept en wordt geleid door een internationaal samenwerkingsverband van meer dan een half miljoen actieve gebruikers. En hoe verschillend die gebruikers ook zijn, één ding hebben ze gemeen: ze helpen iedereen, van de absolute beginners tot de zeer ervaren </a:t>
            </a:r>
            <a:r>
              <a:rPr lang="nl-NL" sz="1200" b="0" i="0" kern="1200" dirty="0" err="1">
                <a:solidFill>
                  <a:schemeClr val="tx1"/>
                </a:solidFill>
                <a:effectLst/>
                <a:latin typeface="Arial" panose="020B0604020202020204" pitchFamily="34" charset="0"/>
                <a:ea typeface="+mn-ea"/>
                <a:cs typeface="+mn-cs"/>
              </a:rPr>
              <a:t>webontwikkelaar</a:t>
            </a:r>
            <a:r>
              <a:rPr lang="nl-NL" sz="1200" b="0" i="0" kern="1200" dirty="0">
                <a:solidFill>
                  <a:schemeClr val="tx1"/>
                </a:solidFill>
                <a:effectLst/>
                <a:latin typeface="Arial" panose="020B0604020202020204" pitchFamily="34" charset="0"/>
                <a:ea typeface="+mn-ea"/>
                <a:cs typeface="+mn-cs"/>
              </a:rPr>
              <a:t>.</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Hieronder vind je een aantal sterke punten van Joomla:</a:t>
            </a:r>
          </a:p>
          <a:p>
            <a:r>
              <a:rPr lang="nl-NL" sz="1200" b="1" i="0" kern="1200" dirty="0">
                <a:solidFill>
                  <a:schemeClr val="tx1"/>
                </a:solidFill>
                <a:effectLst/>
                <a:latin typeface="Arial" panose="020B0604020202020204" pitchFamily="34" charset="0"/>
                <a:ea typeface="+mn-ea"/>
                <a:cs typeface="+mn-cs"/>
              </a:rPr>
              <a:t>Makkelijk je inhoud beheren</a:t>
            </a:r>
          </a:p>
          <a:p>
            <a:r>
              <a:rPr lang="nl-NL" sz="1200" b="0" i="0" kern="1200" dirty="0">
                <a:solidFill>
                  <a:schemeClr val="tx1"/>
                </a:solidFill>
                <a:effectLst/>
                <a:latin typeface="Arial" panose="020B0604020202020204" pitchFamily="34" charset="0"/>
                <a:ea typeface="+mn-ea"/>
                <a:cs typeface="+mn-cs"/>
              </a:rPr>
              <a:t>Joomla! is in de eerste plaats natuurlijk een ‘contentmanagementsysteem’. Je kunt de inhoud van je site eenvoudig schrijven en beheren met de ingebouwde tekstverwerker. Die laat je meteen zien hoe je artikel eruit zal zien aan de voorkant van de site. En dat zonder dat je een letter code hoeft te schrijven. Daarnaast heb je de beschikking over ingebouwde modules voor het tonen van bijvoorbeeld de populairste inhoud, meest recente artikelen en gerelateerde inhoud.</a:t>
            </a:r>
          </a:p>
          <a:p>
            <a:r>
              <a:rPr lang="nl-NL" sz="1200" b="1" i="0" kern="1200" dirty="0">
                <a:solidFill>
                  <a:schemeClr val="tx1"/>
                </a:solidFill>
                <a:effectLst/>
                <a:latin typeface="Arial" panose="020B0604020202020204" pitchFamily="34" charset="0"/>
                <a:ea typeface="+mn-ea"/>
                <a:cs typeface="+mn-cs"/>
              </a:rPr>
              <a:t>Duidelijke structuur</a:t>
            </a:r>
          </a:p>
          <a:p>
            <a:r>
              <a:rPr lang="nl-NL" sz="1200" b="0" i="0" kern="1200" dirty="0">
                <a:solidFill>
                  <a:schemeClr val="tx1"/>
                </a:solidFill>
                <a:effectLst/>
                <a:latin typeface="Arial" panose="020B0604020202020204" pitchFamily="34" charset="0"/>
                <a:ea typeface="+mn-ea"/>
                <a:cs typeface="+mn-cs"/>
              </a:rPr>
              <a:t>Goed je inhoud organiseren is natuurlijk belangrijk om het overzicht over je site te houden. Je kunt categorieën aanmaken met een duidelijke boomstructuur. Daardoor kun je ook heel grote websites beheren en redacteuren toegang geven tot die onderdelen waarvoor ze verantwoordelijk zijn.</a:t>
            </a:r>
          </a:p>
          <a:p>
            <a:r>
              <a:rPr lang="nl-NL" sz="1200" b="1" i="0" kern="1200" dirty="0">
                <a:solidFill>
                  <a:schemeClr val="tx1"/>
                </a:solidFill>
                <a:effectLst/>
                <a:latin typeface="Arial" panose="020B0604020202020204" pitchFamily="34" charset="0"/>
                <a:ea typeface="+mn-ea"/>
                <a:cs typeface="+mn-cs"/>
              </a:rPr>
              <a:t>Tags</a:t>
            </a:r>
          </a:p>
          <a:p>
            <a:r>
              <a:rPr lang="nl-NL" sz="1200" b="0" i="0" kern="1200" dirty="0">
                <a:solidFill>
                  <a:schemeClr val="tx1"/>
                </a:solidFill>
                <a:effectLst/>
                <a:latin typeface="Arial" panose="020B0604020202020204" pitchFamily="34" charset="0"/>
                <a:ea typeface="+mn-ea"/>
                <a:cs typeface="+mn-cs"/>
              </a:rPr>
              <a:t>Soms heb je verbanden binnen je site die dwars door categorieën heen gaan. Met ‘tags’ kun je die verbanden aanbrengen en onderhouden. Ze geven je dus de mogelijkheid om artikelen te tonen die anders zijn gerangschikt dan via de categoriestructuur.</a:t>
            </a:r>
          </a:p>
          <a:p>
            <a:r>
              <a:rPr lang="nl-NL" sz="1200" b="1" i="0" kern="1200" dirty="0">
                <a:solidFill>
                  <a:schemeClr val="tx1"/>
                </a:solidFill>
                <a:effectLst/>
                <a:latin typeface="Arial" panose="020B0604020202020204" pitchFamily="34" charset="0"/>
                <a:ea typeface="+mn-ea"/>
                <a:cs typeface="+mn-cs"/>
              </a:rPr>
              <a:t>Tekstverwerker aan de voorkant van je site</a:t>
            </a:r>
          </a:p>
          <a:p>
            <a:r>
              <a:rPr lang="nl-NL" sz="1200" b="0" i="0" kern="1200" dirty="0">
                <a:solidFill>
                  <a:schemeClr val="tx1"/>
                </a:solidFill>
                <a:effectLst/>
                <a:latin typeface="Arial" panose="020B0604020202020204" pitchFamily="34" charset="0"/>
                <a:ea typeface="+mn-ea"/>
                <a:cs typeface="+mn-cs"/>
              </a:rPr>
              <a:t>Je wilt je site natuurlijk snel en simpel kunnen bijwerken. Als je iets wilt wijzigen in een artikel dat je aan de voorkant van je site leest, dan kun je dat ter plekke uitvoeren. Aan de voorkant dus; je hoeft niet in te loggen en het artikel op te zoeken aan de beheerderskant. Ook kun je zo anderen machtigen om snel, efficiënt en zonder technische kennis (onderdelen van) de site bij te werken.</a:t>
            </a:r>
          </a:p>
          <a:p>
            <a:r>
              <a:rPr lang="nl-NL" sz="1200" b="1" i="0" kern="1200" dirty="0">
                <a:solidFill>
                  <a:schemeClr val="tx1"/>
                </a:solidFill>
                <a:effectLst/>
                <a:latin typeface="Arial" panose="020B0604020202020204" pitchFamily="34" charset="0"/>
                <a:ea typeface="+mn-ea"/>
                <a:cs typeface="+mn-cs"/>
              </a:rPr>
              <a:t>Versiebeheer</a:t>
            </a:r>
          </a:p>
          <a:p>
            <a:r>
              <a:rPr lang="nl-NL" sz="1200" b="0" i="0" kern="1200" dirty="0">
                <a:solidFill>
                  <a:schemeClr val="tx1"/>
                </a:solidFill>
                <a:effectLst/>
                <a:latin typeface="Arial" panose="020B0604020202020204" pitchFamily="34" charset="0"/>
                <a:ea typeface="+mn-ea"/>
                <a:cs typeface="+mn-cs"/>
              </a:rPr>
              <a:t>Per ongeluk informatie uit een artikel verwijderd? Je haalt het snel terug met versiebeheer. Je kunt bijhouden wie, wanneer, welke wijziging heeft doorgevoerd. En als je niet tevreden bent, draai je de verandering terug met één muisklik.</a:t>
            </a:r>
          </a:p>
          <a:p>
            <a:r>
              <a:rPr lang="nl-NL" sz="1200" b="1" i="0" kern="1200" dirty="0">
                <a:solidFill>
                  <a:schemeClr val="tx1"/>
                </a:solidFill>
                <a:effectLst/>
                <a:latin typeface="Arial" panose="020B0604020202020204" pitchFamily="34" charset="0"/>
                <a:ea typeface="+mn-ea"/>
                <a:cs typeface="+mn-cs"/>
              </a:rPr>
              <a:t>Gebruikersbeheer</a:t>
            </a:r>
          </a:p>
          <a:p>
            <a:r>
              <a:rPr lang="nl-NL" sz="1200" b="0" i="0" kern="1200" dirty="0">
                <a:solidFill>
                  <a:schemeClr val="tx1"/>
                </a:solidFill>
                <a:effectLst/>
                <a:latin typeface="Arial" panose="020B0604020202020204" pitchFamily="34" charset="0"/>
                <a:ea typeface="+mn-ea"/>
                <a:cs typeface="+mn-cs"/>
              </a:rPr>
              <a:t>ACL, Access Control List, is de uitgebreide manier waarop je toegang tot je site kunt beheren. Je kunt grote onderdelen van je website of juist slechts een enkele categorie of artikel toewijzen aan (groepen) gebruikers en hun het recht geven om artikelen te schrijven, bewerken, publiceren en/of verwijderen. Het Joomla ACL systeem geeft je onbeperkte mogelijkheden tot samenwerken en controle.</a:t>
            </a:r>
          </a:p>
          <a:p>
            <a:r>
              <a:rPr lang="nl-NL" sz="1200" b="1" i="0" kern="1200" dirty="0">
                <a:solidFill>
                  <a:schemeClr val="tx1"/>
                </a:solidFill>
                <a:effectLst/>
                <a:latin typeface="Arial" panose="020B0604020202020204" pitchFamily="34" charset="0"/>
                <a:ea typeface="+mn-ea"/>
                <a:cs typeface="+mn-cs"/>
              </a:rPr>
              <a:t>Ontelbare uitbreidingsmogelijkheden</a:t>
            </a:r>
          </a:p>
          <a:p>
            <a:r>
              <a:rPr lang="nl-NL" sz="1200" b="0" i="0" kern="1200" dirty="0">
                <a:solidFill>
                  <a:schemeClr val="tx1"/>
                </a:solidFill>
                <a:effectLst/>
                <a:latin typeface="Arial" panose="020B0604020202020204" pitchFamily="34" charset="0"/>
                <a:ea typeface="+mn-ea"/>
                <a:cs typeface="+mn-cs"/>
              </a:rPr>
              <a:t>De Joomla! basis is nog maar het begin. De uitbreidingstoepassingen zijn bijna onbeperkt. Joomla beschikt over meer dan 8.000 extensies die je de mogelijkheid geven je site volledig naar je hand te zetten en de functionaliteit enorm uit te breiden. Je vindt een uitgebreid overzicht op de Joomla extensie-site, maar je kunt ze ook meteen downloaden en installeren via het beheergedeelte van je eigen website.</a:t>
            </a:r>
          </a:p>
          <a:p>
            <a:r>
              <a:rPr lang="nl-NL" sz="1200" b="1" i="0" kern="1200" dirty="0">
                <a:solidFill>
                  <a:schemeClr val="tx1"/>
                </a:solidFill>
                <a:effectLst/>
                <a:latin typeface="Arial" panose="020B0604020202020204" pitchFamily="34" charset="0"/>
                <a:ea typeface="+mn-ea"/>
                <a:cs typeface="+mn-cs"/>
              </a:rPr>
              <a:t>Eenvoudig updaten houdt Joomla veilig</a:t>
            </a:r>
          </a:p>
          <a:p>
            <a:r>
              <a:rPr lang="nl-NL" sz="1200" b="0" i="0" kern="1200" dirty="0">
                <a:solidFill>
                  <a:schemeClr val="tx1"/>
                </a:solidFill>
                <a:effectLst/>
                <a:latin typeface="Arial" panose="020B0604020202020204" pitchFamily="34" charset="0"/>
                <a:ea typeface="+mn-ea"/>
                <a:cs typeface="+mn-cs"/>
              </a:rPr>
              <a:t>Software up-to-date houden blijft een voortdurende uitdaging. Joomla regelmatig bijwerken is erg belangrijk voor de veiligheid van je website en gelukkig is dat met Joomla erg eenvoudig. Je kunt Joomla updaten met één klik, waardoor het erg makkelijk is voor zowel beginnende als ervaren gebruikers.</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Daarnaast controleert het updatesysteem constant of Joomla of je extensies nog up-to-date zijn.</a:t>
            </a:r>
          </a:p>
          <a:p>
            <a:r>
              <a:rPr lang="nl-NL" sz="1200" b="1" i="0" kern="1200" dirty="0">
                <a:solidFill>
                  <a:schemeClr val="tx1"/>
                </a:solidFill>
                <a:effectLst/>
                <a:latin typeface="Arial" panose="020B0604020202020204" pitchFamily="34" charset="0"/>
                <a:ea typeface="+mn-ea"/>
                <a:cs typeface="+mn-cs"/>
              </a:rPr>
              <a:t>Menu’s</a:t>
            </a:r>
          </a:p>
          <a:p>
            <a:r>
              <a:rPr lang="nl-NL" sz="1200" b="0" i="0" kern="1200" dirty="0">
                <a:solidFill>
                  <a:schemeClr val="tx1"/>
                </a:solidFill>
                <a:effectLst/>
                <a:latin typeface="Arial" panose="020B0604020202020204" pitchFamily="34" charset="0"/>
                <a:ea typeface="+mn-ea"/>
                <a:cs typeface="+mn-cs"/>
              </a:rPr>
              <a:t>Met het menubeheer maak je zoveel menu’s als je zelf wilt. De structuur van die menu’s kan je categorie-indeling volgen of juist op een totaal andere manier zijn ingedeeld. Je kunt menu’s op verschillende plaatsen laten terugkomen en elke gewenste stijl geven. Bij verschillende schermgroottes kun je menu’s op een andere manier tonen.</a:t>
            </a:r>
          </a:p>
          <a:p>
            <a:r>
              <a:rPr lang="nl-NL" sz="1200" b="1" i="0" kern="1200" dirty="0">
                <a:solidFill>
                  <a:schemeClr val="tx1"/>
                </a:solidFill>
                <a:effectLst/>
                <a:latin typeface="Arial" panose="020B0604020202020204" pitchFamily="34" charset="0"/>
                <a:ea typeface="+mn-ea"/>
                <a:cs typeface="+mn-cs"/>
              </a:rPr>
              <a:t>Uitgebreide ondersteuning</a:t>
            </a:r>
          </a:p>
          <a:p>
            <a:r>
              <a:rPr lang="nl-NL" sz="1200" b="0" i="0" kern="1200" dirty="0">
                <a:solidFill>
                  <a:schemeClr val="tx1"/>
                </a:solidFill>
                <a:effectLst/>
                <a:latin typeface="Arial" panose="020B0604020202020204" pitchFamily="34" charset="0"/>
                <a:ea typeface="+mn-ea"/>
                <a:cs typeface="+mn-cs"/>
              </a:rPr>
              <a:t>Een van de sterke punten van Joomla is haar community: een wereldwijde, enthousiaste verzameling gebruikersgroepen van </a:t>
            </a:r>
            <a:r>
              <a:rPr lang="nl-NL" sz="1200" b="0" i="0" kern="1200" dirty="0" err="1">
                <a:solidFill>
                  <a:schemeClr val="tx1"/>
                </a:solidFill>
                <a:effectLst/>
                <a:latin typeface="Arial" panose="020B0604020202020204" pitchFamily="34" charset="0"/>
                <a:ea typeface="+mn-ea"/>
                <a:cs typeface="+mn-cs"/>
              </a:rPr>
              <a:t>webprofessionals</a:t>
            </a:r>
            <a:r>
              <a:rPr lang="nl-NL" sz="1200" b="0" i="0" kern="1200" dirty="0">
                <a:solidFill>
                  <a:schemeClr val="tx1"/>
                </a:solidFill>
                <a:effectLst/>
                <a:latin typeface="Arial" panose="020B0604020202020204" pitchFamily="34" charset="0"/>
                <a:ea typeface="+mn-ea"/>
                <a:cs typeface="+mn-cs"/>
              </a:rPr>
              <a:t> die elkaar gratis actief ondersteunen via de Joomla forums.</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Er zijn duizenden internetaanbieders die zijn gespecialiseerd zijn in het hosten van Joomla sites. Ze kunnen je helpen bij het bouwen, onderhouden en publiceren van je website. De Joomla community heeft een goed bijgehouden register hiervan.</a:t>
            </a:r>
          </a:p>
          <a:p>
            <a:r>
              <a:rPr lang="nl-NL" sz="1200" b="1" i="0" kern="1200" dirty="0">
                <a:solidFill>
                  <a:schemeClr val="tx1"/>
                </a:solidFill>
                <a:effectLst/>
                <a:latin typeface="Arial" panose="020B0604020202020204" pitchFamily="34" charset="0"/>
                <a:ea typeface="+mn-ea"/>
                <a:cs typeface="+mn-cs"/>
              </a:rPr>
              <a:t>Geïntegreerde hulpfuncties</a:t>
            </a:r>
          </a:p>
          <a:p>
            <a:r>
              <a:rPr lang="nl-NL" sz="1200" b="0" i="0" kern="1200" dirty="0">
                <a:solidFill>
                  <a:schemeClr val="tx1"/>
                </a:solidFill>
                <a:effectLst/>
                <a:latin typeface="Arial" panose="020B0604020202020204" pitchFamily="34" charset="0"/>
                <a:ea typeface="+mn-ea"/>
                <a:cs typeface="+mn-cs"/>
              </a:rPr>
              <a:t>Rechts bovenaan je scherm vind je de Joomla hulpknop. Klik erop en je krijgt hulp in begrijpelijk Nederlands. Er is ook een begrippenlijst die een aantal basiszaken duidelijk uitlegt. Daarnaast biedt Joomla systeeminformatie, die je helpt problemen op te lossen. Als dit alles niet genoeg is, kun je naar de Nederlandstalige Joomla-documentatie of een van de online forums.</a:t>
            </a:r>
          </a:p>
          <a:p>
            <a:r>
              <a:rPr lang="nl-NL" sz="1200" b="1" i="0" kern="1200" dirty="0">
                <a:solidFill>
                  <a:schemeClr val="tx1"/>
                </a:solidFill>
                <a:effectLst/>
                <a:latin typeface="Arial" panose="020B0604020202020204" pitchFamily="34" charset="0"/>
                <a:ea typeface="+mn-ea"/>
                <a:cs typeface="+mn-cs"/>
              </a:rPr>
              <a:t>Meertalig</a:t>
            </a:r>
          </a:p>
          <a:p>
            <a:r>
              <a:rPr lang="nl-NL" sz="1200" b="0" i="0" kern="1200" dirty="0">
                <a:solidFill>
                  <a:schemeClr val="tx1"/>
                </a:solidFill>
                <a:effectLst/>
                <a:latin typeface="Arial" panose="020B0604020202020204" pitchFamily="34" charset="0"/>
                <a:ea typeface="+mn-ea"/>
                <a:cs typeface="+mn-cs"/>
              </a:rPr>
              <a:t>Met Joomla kun je websites in meer dan 60 talen bouwen, zowel site in één taal als meertalige websites: een taalpakket kun je heel eenvoudig toevoegen en daarmee zijn je basisfuncties vertaald. Je kunt bovendien met gemak meertalige sites maken waarbij de bezoeker eenvoudig kan schakelen van de Nederlandstalige artikelen naar dezelfde inhoud in b.v. het Frans of Engels en dat binnen dezelfde site.</a:t>
            </a:r>
            <a:br>
              <a:rPr lang="nl-NL" sz="1200" b="0" i="0" kern="1200" dirty="0">
                <a:solidFill>
                  <a:schemeClr val="tx1"/>
                </a:solidFill>
                <a:effectLst/>
                <a:latin typeface="Arial" panose="020B0604020202020204" pitchFamily="34" charset="0"/>
                <a:ea typeface="+mn-ea"/>
                <a:cs typeface="+mn-cs"/>
              </a:rPr>
            </a:br>
            <a:r>
              <a:rPr lang="nl-NL" sz="1200" b="0" i="0" kern="1200" dirty="0">
                <a:solidFill>
                  <a:schemeClr val="tx1"/>
                </a:solidFill>
                <a:effectLst/>
                <a:latin typeface="Arial" panose="020B0604020202020204" pitchFamily="34" charset="0"/>
                <a:ea typeface="+mn-ea"/>
                <a:cs typeface="+mn-cs"/>
              </a:rPr>
              <a:t>Veel extensies (uitbreidingen voor je website) verzorgen zelf een Nederlandse vertaling. Ben je niet helemaal tevreden over een vertaling, dan kun je die binnen Joomla eenvoudig aanpassen: je zou de bezoekers mogelijk willen tutoyeren in plaats van hen aan te spreken met ‘u’.</a:t>
            </a:r>
          </a:p>
          <a:p>
            <a:r>
              <a:rPr lang="nl-NL" sz="1200" b="1" i="0" kern="1200" dirty="0">
                <a:solidFill>
                  <a:schemeClr val="tx1"/>
                </a:solidFill>
                <a:effectLst/>
                <a:latin typeface="Arial" panose="020B0604020202020204" pitchFamily="34" charset="0"/>
                <a:ea typeface="+mn-ea"/>
                <a:cs typeface="+mn-cs"/>
              </a:rPr>
              <a:t>Mediabeheer</a:t>
            </a:r>
          </a:p>
          <a:p>
            <a:r>
              <a:rPr lang="nl-NL" sz="1200" b="0" i="0" kern="1200" dirty="0">
                <a:solidFill>
                  <a:schemeClr val="tx1"/>
                </a:solidFill>
                <a:effectLst/>
                <a:latin typeface="Arial" panose="020B0604020202020204" pitchFamily="34" charset="0"/>
                <a:ea typeface="+mn-ea"/>
                <a:cs typeface="+mn-cs"/>
              </a:rPr>
              <a:t>Met het mediabeheer kun je je mediabestanden overzichtelijk beheren, afbeeldingen, video’s of documenten uploaden en rangschikken in mappen. Het mediabeheer is ook onderdeel van de tekstverwerker zodat je eenvoudig je tekst kunt verrijken met je afbeeldingen, video's enz.</a:t>
            </a:r>
          </a:p>
          <a:p>
            <a:r>
              <a:rPr lang="nl-NL" sz="1200" b="1" i="0" kern="1200" dirty="0">
                <a:solidFill>
                  <a:schemeClr val="tx1"/>
                </a:solidFill>
                <a:effectLst/>
                <a:latin typeface="Arial" panose="020B0604020202020204" pitchFamily="34" charset="0"/>
                <a:ea typeface="+mn-ea"/>
                <a:cs typeface="+mn-cs"/>
              </a:rPr>
              <a:t>Advertentiebeheer</a:t>
            </a:r>
          </a:p>
          <a:p>
            <a:r>
              <a:rPr lang="nl-NL" sz="1200" b="0" i="0" kern="1200" dirty="0">
                <a:solidFill>
                  <a:schemeClr val="tx1"/>
                </a:solidFill>
                <a:effectLst/>
                <a:latin typeface="Arial" panose="020B0604020202020204" pitchFamily="34" charset="0"/>
                <a:ea typeface="+mn-ea"/>
                <a:cs typeface="+mn-cs"/>
              </a:rPr>
              <a:t>Met de advertentiebeheerder kun je gemakkelijk advertenties plaatsen en zo geld verdienen aan je website. Je kunt klanten en campagnes aanmaken, zoveel advertenties plaatsen als nodig, maatwerk-code schrijven en bijhouden hoe veel erop de advertenties worden geklikt, enz.</a:t>
            </a:r>
          </a:p>
          <a:p>
            <a:r>
              <a:rPr lang="nl-NL" sz="1200" b="0" i="0" kern="1200" dirty="0">
                <a:solidFill>
                  <a:schemeClr val="tx1"/>
                </a:solidFill>
                <a:effectLst/>
                <a:latin typeface="Arial" panose="020B0604020202020204" pitchFamily="34" charset="0"/>
                <a:ea typeface="+mn-ea"/>
                <a:cs typeface="+mn-cs"/>
              </a:rPr>
              <a:t>Als je meer wilt dan slechts een simpel contactformulier, dan kun je met de contactencomponent je vaste bezoekers beheren en de basisinformatie uitbreiden met elk willekeurig infoveld, afbeeldingen, enz. Bovendien kun je ze indelen in categorieën en er een lijsten van publiceren voor alle websitebezoekers of toegang juist beperken tot bepaalde groepen.</a:t>
            </a:r>
          </a:p>
          <a:p>
            <a:r>
              <a:rPr lang="nl-NL" sz="1200" b="1" i="0" kern="1200" dirty="0">
                <a:solidFill>
                  <a:schemeClr val="tx1"/>
                </a:solidFill>
                <a:effectLst/>
                <a:latin typeface="Arial" panose="020B0604020202020204" pitchFamily="34" charset="0"/>
                <a:ea typeface="+mn-ea"/>
                <a:cs typeface="+mn-cs"/>
              </a:rPr>
              <a:t>Beter en slimmer zoeken</a:t>
            </a:r>
          </a:p>
          <a:p>
            <a:r>
              <a:rPr lang="nl-NL" sz="1200" b="0" i="0" kern="1200" dirty="0">
                <a:solidFill>
                  <a:schemeClr val="tx1"/>
                </a:solidFill>
                <a:effectLst/>
                <a:latin typeface="Arial" panose="020B0604020202020204" pitchFamily="34" charset="0"/>
                <a:ea typeface="+mn-ea"/>
                <a:cs typeface="+mn-cs"/>
              </a:rPr>
              <a:t>Met de ingebouwde zoekfunctie en z’n slimme broertje kunnen je bezoekers snel en makkelijk je website doorzoeken. Die zoekfunctie houdt bovendien statistieken bij en daardoor heb je een handig overzicht. Je kunt zo de inhoud van je site beter afstemmen op de behoeften van de gebruikers. Bovendien kun je slim indexeren, geavanceerde zoekopties toevoegen, automatisch zoeksuggesties aanbieden, enz. Daarmee is de Joomla zoekfunctie een van de beste in zijn soort.</a:t>
            </a:r>
          </a:p>
          <a:p>
            <a:r>
              <a:rPr lang="nl-NL" sz="1200" b="1" i="0" kern="1200" dirty="0" err="1">
                <a:solidFill>
                  <a:schemeClr val="tx1"/>
                </a:solidFill>
                <a:effectLst/>
                <a:latin typeface="Arial" panose="020B0604020202020204" pitchFamily="34" charset="0"/>
                <a:ea typeface="+mn-ea"/>
                <a:cs typeface="+mn-cs"/>
              </a:rPr>
              <a:t>Syndicatie</a:t>
            </a:r>
            <a:r>
              <a:rPr lang="nl-NL" sz="1200" b="1" i="0" kern="1200" dirty="0">
                <a:solidFill>
                  <a:schemeClr val="tx1"/>
                </a:solidFill>
                <a:effectLst/>
                <a:latin typeface="Arial" panose="020B0604020202020204" pitchFamily="34" charset="0"/>
                <a:ea typeface="+mn-ea"/>
                <a:cs typeface="+mn-cs"/>
              </a:rPr>
              <a:t> en RSS-feeds</a:t>
            </a:r>
          </a:p>
          <a:p>
            <a:r>
              <a:rPr lang="nl-NL" sz="1200" b="0" i="0" kern="1200" dirty="0" err="1">
                <a:solidFill>
                  <a:schemeClr val="tx1"/>
                </a:solidFill>
                <a:effectLst/>
                <a:latin typeface="Arial" panose="020B0604020202020204" pitchFamily="34" charset="0"/>
                <a:ea typeface="+mn-ea"/>
                <a:cs typeface="+mn-cs"/>
              </a:rPr>
              <a:t>Syndicatie</a:t>
            </a:r>
            <a:r>
              <a:rPr lang="nl-NL" sz="1200" b="0" i="0" kern="1200" dirty="0">
                <a:solidFill>
                  <a:schemeClr val="tx1"/>
                </a:solidFill>
                <a:effectLst/>
                <a:latin typeface="Arial" panose="020B0604020202020204" pitchFamily="34" charset="0"/>
                <a:ea typeface="+mn-ea"/>
                <a:cs typeface="+mn-cs"/>
              </a:rPr>
              <a:t> is een ingebouwde RSS-functie van Joomla. Je kunt je websitebezoekers op die manier à la minute op de hoogte houden van wijzigingen op je site. Ze openen hun RSS-lezer en jouw informatie staat er al in. Andersom: je kunt RSS-info van grote nieuwssites geautomatiseerd op je eigen site laten zien.</a:t>
            </a:r>
          </a:p>
          <a:p>
            <a:endParaRPr lang="nl-NL" dirty="0"/>
          </a:p>
        </p:txBody>
      </p:sp>
      <p:sp>
        <p:nvSpPr>
          <p:cNvPr id="4" name="Tijdelijke aanduiding voor dianummer 3"/>
          <p:cNvSpPr>
            <a:spLocks noGrp="1"/>
          </p:cNvSpPr>
          <p:nvPr>
            <p:ph type="sldNum" sz="quarter" idx="5"/>
          </p:nvPr>
        </p:nvSpPr>
        <p:spPr/>
        <p:txBody>
          <a:bodyPr/>
          <a:lstStyle/>
          <a:p>
            <a:fld id="{0AF8FB7F-B091-4628-99C8-8AD0F0831439}" type="slidenum">
              <a:rPr lang="nl-NL" altLang="nl-NL" smtClean="0"/>
              <a:pPr/>
              <a:t>19</a:t>
            </a:fld>
            <a:endParaRPr lang="nl-NL" altLang="nl-NL"/>
          </a:p>
        </p:txBody>
      </p:sp>
    </p:spTree>
    <p:extLst>
      <p:ext uri="{BB962C8B-B14F-4D97-AF65-F5344CB8AC3E}">
        <p14:creationId xmlns:p14="http://schemas.microsoft.com/office/powerpoint/2010/main" val="1888766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66034A9-3A0C-4A4C-A02B-501E1EEE20BE}"/>
              </a:ext>
            </a:extLst>
          </p:cNvPr>
          <p:cNvSpPr>
            <a:spLocks noGrp="1" noChangeArrowheads="1"/>
          </p:cNvSpPr>
          <p:nvPr>
            <p:ph type="ctrTitle"/>
          </p:nvPr>
        </p:nvSpPr>
        <p:spPr>
          <a:xfrm>
            <a:off x="1460500" y="2371725"/>
            <a:ext cx="7769225" cy="1984375"/>
          </a:xfrm>
        </p:spPr>
        <p:txBody>
          <a:bodyPr/>
          <a:lstStyle>
            <a:lvl1pPr algn="ctr">
              <a:defRPr/>
            </a:lvl1pPr>
          </a:lstStyle>
          <a:p>
            <a:pPr lvl="0"/>
            <a:r>
              <a:rPr lang="nl-NL" altLang="nl-NL" noProof="0"/>
              <a:t>Klik om het opmaakprofiel te bewerken</a:t>
            </a:r>
          </a:p>
        </p:txBody>
      </p:sp>
      <p:sp>
        <p:nvSpPr>
          <p:cNvPr id="6147" name="Rectangle 3">
            <a:extLst>
              <a:ext uri="{FF2B5EF4-FFF2-40B4-BE49-F238E27FC236}">
                <a16:creationId xmlns:a16="http://schemas.microsoft.com/office/drawing/2014/main" id="{5A087749-30F4-46E8-ACBE-738F397DF187}"/>
              </a:ext>
            </a:extLst>
          </p:cNvPr>
          <p:cNvSpPr>
            <a:spLocks noGrp="1" noChangeArrowheads="1"/>
          </p:cNvSpPr>
          <p:nvPr>
            <p:ph type="subTitle" idx="1"/>
          </p:nvPr>
        </p:nvSpPr>
        <p:spPr>
          <a:xfrm>
            <a:off x="1460500" y="4584700"/>
            <a:ext cx="7769225" cy="923925"/>
          </a:xfrm>
        </p:spPr>
        <p:txBody>
          <a:bodyPr/>
          <a:lstStyle>
            <a:lvl1pPr marL="0" indent="0" algn="ctr">
              <a:buFontTx/>
              <a:buNone/>
              <a:defRPr/>
            </a:lvl1pPr>
          </a:lstStyle>
          <a:p>
            <a:pPr lvl="0"/>
            <a:r>
              <a:rPr lang="nl-NL" altLang="nl-NL" noProof="0"/>
              <a:t>Klik om het opmaakprofiel van de modelondertitel te bewerken</a:t>
            </a:r>
          </a:p>
        </p:txBody>
      </p:sp>
      <p:pic>
        <p:nvPicPr>
          <p:cNvPr id="6151" name="Picture 7" descr="hcc!kleur">
            <a:extLst>
              <a:ext uri="{FF2B5EF4-FFF2-40B4-BE49-F238E27FC236}">
                <a16:creationId xmlns:a16="http://schemas.microsoft.com/office/drawing/2014/main" id="{DF93684F-E158-47CE-BDDE-DC53003BF2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358775"/>
            <a:ext cx="4414838" cy="1765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202A26-B584-4434-8A58-91D57C9F729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6358642D-60A5-4460-8E14-036A07F43E7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3D6AED8A-CBF3-4A4C-9F26-39DB85BBA83F}"/>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DB1F8B8A-7E8D-45BD-8470-465125FF6110}"/>
              </a:ext>
            </a:extLst>
          </p:cNvPr>
          <p:cNvSpPr>
            <a:spLocks noGrp="1"/>
          </p:cNvSpPr>
          <p:nvPr>
            <p:ph type="sldNum" sz="quarter" idx="11"/>
          </p:nvPr>
        </p:nvSpPr>
        <p:spPr/>
        <p:txBody>
          <a:bodyPr/>
          <a:lstStyle>
            <a:lvl1pPr>
              <a:defRPr/>
            </a:lvl1pPr>
          </a:lstStyle>
          <a:p>
            <a:fld id="{5A688AFE-52BA-4DC6-B9AE-EF5C99EEE05B}" type="slidenum">
              <a:rPr lang="nl-NL" altLang="nl-NL"/>
              <a:pPr/>
              <a:t>‹nr.›</a:t>
            </a:fld>
            <a:endParaRPr lang="nl-NL" altLang="nl-NL"/>
          </a:p>
        </p:txBody>
      </p:sp>
    </p:spTree>
    <p:extLst>
      <p:ext uri="{BB962C8B-B14F-4D97-AF65-F5344CB8AC3E}">
        <p14:creationId xmlns:p14="http://schemas.microsoft.com/office/powerpoint/2010/main" val="1232648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2BD31CF-F58F-443B-AA0F-5870E8B80561}"/>
              </a:ext>
            </a:extLst>
          </p:cNvPr>
          <p:cNvSpPr>
            <a:spLocks noGrp="1"/>
          </p:cNvSpPr>
          <p:nvPr>
            <p:ph type="title" orient="vert"/>
          </p:nvPr>
        </p:nvSpPr>
        <p:spPr>
          <a:xfrm>
            <a:off x="7747000" y="395288"/>
            <a:ext cx="2401888" cy="5983287"/>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75AC903-D4AB-42D5-B532-FAA8C8431F1D}"/>
              </a:ext>
            </a:extLst>
          </p:cNvPr>
          <p:cNvSpPr>
            <a:spLocks noGrp="1"/>
          </p:cNvSpPr>
          <p:nvPr>
            <p:ph type="body" orient="vert" idx="1"/>
          </p:nvPr>
        </p:nvSpPr>
        <p:spPr>
          <a:xfrm>
            <a:off x="539750" y="395288"/>
            <a:ext cx="7054850" cy="598328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4B1E7254-684E-457F-8115-890213A57460}"/>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BE863CC2-D619-48BA-B54C-526B7851F3DB}"/>
              </a:ext>
            </a:extLst>
          </p:cNvPr>
          <p:cNvSpPr>
            <a:spLocks noGrp="1"/>
          </p:cNvSpPr>
          <p:nvPr>
            <p:ph type="sldNum" sz="quarter" idx="11"/>
          </p:nvPr>
        </p:nvSpPr>
        <p:spPr/>
        <p:txBody>
          <a:bodyPr/>
          <a:lstStyle>
            <a:lvl1pPr>
              <a:defRPr/>
            </a:lvl1pPr>
          </a:lstStyle>
          <a:p>
            <a:fld id="{7E70185B-12A8-412C-B450-1220A97AA461}" type="slidenum">
              <a:rPr lang="nl-NL" altLang="nl-NL"/>
              <a:pPr/>
              <a:t>‹nr.›</a:t>
            </a:fld>
            <a:endParaRPr lang="nl-NL" altLang="nl-NL"/>
          </a:p>
        </p:txBody>
      </p:sp>
    </p:spTree>
    <p:extLst>
      <p:ext uri="{BB962C8B-B14F-4D97-AF65-F5344CB8AC3E}">
        <p14:creationId xmlns:p14="http://schemas.microsoft.com/office/powerpoint/2010/main" val="2446653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490EC4-4BB4-4458-BC52-D05E714613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1AE965A-3136-4592-8B82-302CCFE583C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3C27A41D-9055-4778-9D1A-0BD6D23BDC18}"/>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F27D6716-3786-47AA-B0FC-39F2A2E2D849}"/>
              </a:ext>
            </a:extLst>
          </p:cNvPr>
          <p:cNvSpPr>
            <a:spLocks noGrp="1"/>
          </p:cNvSpPr>
          <p:nvPr>
            <p:ph type="sldNum" sz="quarter" idx="11"/>
          </p:nvPr>
        </p:nvSpPr>
        <p:spPr/>
        <p:txBody>
          <a:bodyPr/>
          <a:lstStyle>
            <a:lvl1pPr>
              <a:defRPr/>
            </a:lvl1pPr>
          </a:lstStyle>
          <a:p>
            <a:fld id="{8F97142A-46DD-4316-8563-366861E7F162}" type="slidenum">
              <a:rPr lang="nl-NL" altLang="nl-NL"/>
              <a:pPr/>
              <a:t>‹nr.›</a:t>
            </a:fld>
            <a:endParaRPr lang="nl-NL" altLang="nl-NL"/>
          </a:p>
        </p:txBody>
      </p:sp>
    </p:spTree>
    <p:extLst>
      <p:ext uri="{BB962C8B-B14F-4D97-AF65-F5344CB8AC3E}">
        <p14:creationId xmlns:p14="http://schemas.microsoft.com/office/powerpoint/2010/main" val="1970566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645562-1A49-4EED-A5F1-00721FCA674B}"/>
              </a:ext>
            </a:extLst>
          </p:cNvPr>
          <p:cNvSpPr>
            <a:spLocks noGrp="1"/>
          </p:cNvSpPr>
          <p:nvPr>
            <p:ph type="title"/>
          </p:nvPr>
        </p:nvSpPr>
        <p:spPr>
          <a:xfrm>
            <a:off x="730250" y="1884363"/>
            <a:ext cx="9221788" cy="3146425"/>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747AAC7-3246-46A5-9CF6-75D934691428}"/>
              </a:ext>
            </a:extLst>
          </p:cNvPr>
          <p:cNvSpPr>
            <a:spLocks noGrp="1"/>
          </p:cNvSpPr>
          <p:nvPr>
            <p:ph type="body" idx="1"/>
          </p:nvPr>
        </p:nvSpPr>
        <p:spPr>
          <a:xfrm>
            <a:off x="730250" y="5059363"/>
            <a:ext cx="9221788" cy="1654175"/>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
        <p:nvSpPr>
          <p:cNvPr id="4" name="Tijdelijke aanduiding voor voettekst 3">
            <a:extLst>
              <a:ext uri="{FF2B5EF4-FFF2-40B4-BE49-F238E27FC236}">
                <a16:creationId xmlns:a16="http://schemas.microsoft.com/office/drawing/2014/main" id="{FF3F8E08-D78C-44D1-B74A-633BE8EC6A29}"/>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0663AA54-5D92-4AA6-B77C-F7973FD6FEDE}"/>
              </a:ext>
            </a:extLst>
          </p:cNvPr>
          <p:cNvSpPr>
            <a:spLocks noGrp="1"/>
          </p:cNvSpPr>
          <p:nvPr>
            <p:ph type="sldNum" sz="quarter" idx="11"/>
          </p:nvPr>
        </p:nvSpPr>
        <p:spPr/>
        <p:txBody>
          <a:bodyPr/>
          <a:lstStyle>
            <a:lvl1pPr>
              <a:defRPr/>
            </a:lvl1pPr>
          </a:lstStyle>
          <a:p>
            <a:fld id="{9D6E4753-B300-404D-AB47-016615CCE033}" type="slidenum">
              <a:rPr lang="nl-NL" altLang="nl-NL"/>
              <a:pPr/>
              <a:t>‹nr.›</a:t>
            </a:fld>
            <a:endParaRPr lang="nl-NL" altLang="nl-NL"/>
          </a:p>
        </p:txBody>
      </p:sp>
    </p:spTree>
    <p:extLst>
      <p:ext uri="{BB962C8B-B14F-4D97-AF65-F5344CB8AC3E}">
        <p14:creationId xmlns:p14="http://schemas.microsoft.com/office/powerpoint/2010/main" val="409251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7BF3AA-18B2-420E-9338-8E9EE00EEDF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2871159-33B3-4321-9154-56525FFDEC3F}"/>
              </a:ext>
            </a:extLst>
          </p:cNvPr>
          <p:cNvSpPr>
            <a:spLocks noGrp="1"/>
          </p:cNvSpPr>
          <p:nvPr>
            <p:ph sz="half" idx="1"/>
          </p:nvPr>
        </p:nvSpPr>
        <p:spPr>
          <a:xfrm>
            <a:off x="539750" y="1387475"/>
            <a:ext cx="4727575" cy="4991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54BB14B-D048-4628-B894-496480748F06}"/>
              </a:ext>
            </a:extLst>
          </p:cNvPr>
          <p:cNvSpPr>
            <a:spLocks noGrp="1"/>
          </p:cNvSpPr>
          <p:nvPr>
            <p:ph sz="half" idx="2"/>
          </p:nvPr>
        </p:nvSpPr>
        <p:spPr>
          <a:xfrm>
            <a:off x="5419725" y="1387475"/>
            <a:ext cx="4729163" cy="4991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voettekst 4">
            <a:extLst>
              <a:ext uri="{FF2B5EF4-FFF2-40B4-BE49-F238E27FC236}">
                <a16:creationId xmlns:a16="http://schemas.microsoft.com/office/drawing/2014/main" id="{57E8E955-8C2C-418D-A870-6DDBAF0DC267}"/>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14BB8EE0-4C36-4C7B-B497-5EB7726ED14B}"/>
              </a:ext>
            </a:extLst>
          </p:cNvPr>
          <p:cNvSpPr>
            <a:spLocks noGrp="1"/>
          </p:cNvSpPr>
          <p:nvPr>
            <p:ph type="sldNum" sz="quarter" idx="11"/>
          </p:nvPr>
        </p:nvSpPr>
        <p:spPr/>
        <p:txBody>
          <a:bodyPr/>
          <a:lstStyle>
            <a:lvl1pPr>
              <a:defRPr/>
            </a:lvl1pPr>
          </a:lstStyle>
          <a:p>
            <a:fld id="{D6764DDF-C279-43C3-91BF-A680ED8090A0}" type="slidenum">
              <a:rPr lang="nl-NL" altLang="nl-NL"/>
              <a:pPr/>
              <a:t>‹nr.›</a:t>
            </a:fld>
            <a:endParaRPr lang="nl-NL" altLang="nl-NL"/>
          </a:p>
        </p:txBody>
      </p:sp>
    </p:spTree>
    <p:extLst>
      <p:ext uri="{BB962C8B-B14F-4D97-AF65-F5344CB8AC3E}">
        <p14:creationId xmlns:p14="http://schemas.microsoft.com/office/powerpoint/2010/main" val="1014882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C99C55-EBA3-4DEB-A147-8A593B9E3D1D}"/>
              </a:ext>
            </a:extLst>
          </p:cNvPr>
          <p:cNvSpPr>
            <a:spLocks noGrp="1"/>
          </p:cNvSpPr>
          <p:nvPr>
            <p:ph type="title"/>
          </p:nvPr>
        </p:nvSpPr>
        <p:spPr>
          <a:xfrm>
            <a:off x="736600" y="403225"/>
            <a:ext cx="9223375" cy="146050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07D29860-6313-4545-A044-6AA218678E49}"/>
              </a:ext>
            </a:extLst>
          </p:cNvPr>
          <p:cNvSpPr>
            <a:spLocks noGrp="1"/>
          </p:cNvSpPr>
          <p:nvPr>
            <p:ph type="body" idx="1"/>
          </p:nvPr>
        </p:nvSpPr>
        <p:spPr>
          <a:xfrm>
            <a:off x="736600" y="1854200"/>
            <a:ext cx="4524375"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9033033-CE60-4327-A968-8EE3DF98A31F}"/>
              </a:ext>
            </a:extLst>
          </p:cNvPr>
          <p:cNvSpPr>
            <a:spLocks noGrp="1"/>
          </p:cNvSpPr>
          <p:nvPr>
            <p:ph sz="half" idx="2"/>
          </p:nvPr>
        </p:nvSpPr>
        <p:spPr>
          <a:xfrm>
            <a:off x="736600" y="2762250"/>
            <a:ext cx="4524375" cy="40624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22380B3-14EF-4A15-B67A-E636D8E1B6DA}"/>
              </a:ext>
            </a:extLst>
          </p:cNvPr>
          <p:cNvSpPr>
            <a:spLocks noGrp="1"/>
          </p:cNvSpPr>
          <p:nvPr>
            <p:ph type="body" sz="quarter" idx="3"/>
          </p:nvPr>
        </p:nvSpPr>
        <p:spPr>
          <a:xfrm>
            <a:off x="5413375" y="1854200"/>
            <a:ext cx="4546600"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B618E3C-D361-40A7-966A-3E77164C71A9}"/>
              </a:ext>
            </a:extLst>
          </p:cNvPr>
          <p:cNvSpPr>
            <a:spLocks noGrp="1"/>
          </p:cNvSpPr>
          <p:nvPr>
            <p:ph sz="quarter" idx="4"/>
          </p:nvPr>
        </p:nvSpPr>
        <p:spPr>
          <a:xfrm>
            <a:off x="5413375" y="2762250"/>
            <a:ext cx="4546600" cy="40624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voettekst 6">
            <a:extLst>
              <a:ext uri="{FF2B5EF4-FFF2-40B4-BE49-F238E27FC236}">
                <a16:creationId xmlns:a16="http://schemas.microsoft.com/office/drawing/2014/main" id="{B92DE0B3-8F1E-40D1-90EA-290C47492767}"/>
              </a:ext>
            </a:extLst>
          </p:cNvPr>
          <p:cNvSpPr>
            <a:spLocks noGrp="1"/>
          </p:cNvSpPr>
          <p:nvPr>
            <p:ph type="ftr" sz="quarter" idx="10"/>
          </p:nvPr>
        </p:nvSpPr>
        <p:spPr/>
        <p:txBody>
          <a:bodyPr/>
          <a:lstStyle>
            <a:lvl1pPr>
              <a:defRPr/>
            </a:lvl1pPr>
          </a:lstStyle>
          <a:p>
            <a:endParaRPr lang="nl-NL" altLang="nl-NL"/>
          </a:p>
        </p:txBody>
      </p:sp>
      <p:sp>
        <p:nvSpPr>
          <p:cNvPr id="8" name="Tijdelijke aanduiding voor dianummer 7">
            <a:extLst>
              <a:ext uri="{FF2B5EF4-FFF2-40B4-BE49-F238E27FC236}">
                <a16:creationId xmlns:a16="http://schemas.microsoft.com/office/drawing/2014/main" id="{B8FAABCF-F8D4-455D-8ADC-0887E9CC774B}"/>
              </a:ext>
            </a:extLst>
          </p:cNvPr>
          <p:cNvSpPr>
            <a:spLocks noGrp="1"/>
          </p:cNvSpPr>
          <p:nvPr>
            <p:ph type="sldNum" sz="quarter" idx="11"/>
          </p:nvPr>
        </p:nvSpPr>
        <p:spPr/>
        <p:txBody>
          <a:bodyPr/>
          <a:lstStyle>
            <a:lvl1pPr>
              <a:defRPr/>
            </a:lvl1pPr>
          </a:lstStyle>
          <a:p>
            <a:fld id="{6A14A8BB-DD78-4A1D-B420-44EF103B03FB}" type="slidenum">
              <a:rPr lang="nl-NL" altLang="nl-NL"/>
              <a:pPr/>
              <a:t>‹nr.›</a:t>
            </a:fld>
            <a:endParaRPr lang="nl-NL" altLang="nl-NL"/>
          </a:p>
        </p:txBody>
      </p:sp>
    </p:spTree>
    <p:extLst>
      <p:ext uri="{BB962C8B-B14F-4D97-AF65-F5344CB8AC3E}">
        <p14:creationId xmlns:p14="http://schemas.microsoft.com/office/powerpoint/2010/main" val="3410213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CD19C1-0940-49C5-BA07-6B7D0117F961}"/>
              </a:ext>
            </a:extLst>
          </p:cNvPr>
          <p:cNvSpPr>
            <a:spLocks noGrp="1"/>
          </p:cNvSpPr>
          <p:nvPr>
            <p:ph type="title"/>
          </p:nvPr>
        </p:nvSpPr>
        <p:spPr/>
        <p:txBody>
          <a:bodyPr/>
          <a:lstStyle/>
          <a:p>
            <a:r>
              <a:rPr lang="nl-NL"/>
              <a:t>Klik om stijl te bewerken</a:t>
            </a:r>
          </a:p>
        </p:txBody>
      </p:sp>
      <p:sp>
        <p:nvSpPr>
          <p:cNvPr id="3" name="Tijdelijke aanduiding voor voettekst 2">
            <a:extLst>
              <a:ext uri="{FF2B5EF4-FFF2-40B4-BE49-F238E27FC236}">
                <a16:creationId xmlns:a16="http://schemas.microsoft.com/office/drawing/2014/main" id="{AB085611-4B19-40A7-A9E8-58508A486F68}"/>
              </a:ext>
            </a:extLst>
          </p:cNvPr>
          <p:cNvSpPr>
            <a:spLocks noGrp="1"/>
          </p:cNvSpPr>
          <p:nvPr>
            <p:ph type="ftr" sz="quarter" idx="10"/>
          </p:nvPr>
        </p:nvSpPr>
        <p:spPr/>
        <p:txBody>
          <a:bodyPr/>
          <a:lstStyle>
            <a:lvl1pPr>
              <a:defRPr/>
            </a:lvl1pPr>
          </a:lstStyle>
          <a:p>
            <a:endParaRPr lang="nl-NL" altLang="nl-NL"/>
          </a:p>
        </p:txBody>
      </p:sp>
      <p:sp>
        <p:nvSpPr>
          <p:cNvPr id="4" name="Tijdelijke aanduiding voor dianummer 3">
            <a:extLst>
              <a:ext uri="{FF2B5EF4-FFF2-40B4-BE49-F238E27FC236}">
                <a16:creationId xmlns:a16="http://schemas.microsoft.com/office/drawing/2014/main" id="{C1460998-65D7-45EF-8730-70C7846B8FE6}"/>
              </a:ext>
            </a:extLst>
          </p:cNvPr>
          <p:cNvSpPr>
            <a:spLocks noGrp="1"/>
          </p:cNvSpPr>
          <p:nvPr>
            <p:ph type="sldNum" sz="quarter" idx="11"/>
          </p:nvPr>
        </p:nvSpPr>
        <p:spPr/>
        <p:txBody>
          <a:bodyPr/>
          <a:lstStyle>
            <a:lvl1pPr>
              <a:defRPr/>
            </a:lvl1pPr>
          </a:lstStyle>
          <a:p>
            <a:fld id="{68CB0812-2DE5-488C-8754-EF03B82E824A}" type="slidenum">
              <a:rPr lang="nl-NL" altLang="nl-NL"/>
              <a:pPr/>
              <a:t>‹nr.›</a:t>
            </a:fld>
            <a:endParaRPr lang="nl-NL" altLang="nl-NL"/>
          </a:p>
        </p:txBody>
      </p:sp>
    </p:spTree>
    <p:extLst>
      <p:ext uri="{BB962C8B-B14F-4D97-AF65-F5344CB8AC3E}">
        <p14:creationId xmlns:p14="http://schemas.microsoft.com/office/powerpoint/2010/main" val="4212790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5A884528-B009-44B1-B05B-16C74D089B55}"/>
              </a:ext>
            </a:extLst>
          </p:cNvPr>
          <p:cNvSpPr>
            <a:spLocks noGrp="1"/>
          </p:cNvSpPr>
          <p:nvPr>
            <p:ph type="ftr" sz="quarter" idx="10"/>
          </p:nvPr>
        </p:nvSpPr>
        <p:spPr/>
        <p:txBody>
          <a:bodyPr/>
          <a:lstStyle>
            <a:lvl1pPr>
              <a:defRPr/>
            </a:lvl1pPr>
          </a:lstStyle>
          <a:p>
            <a:endParaRPr lang="nl-NL" altLang="nl-NL"/>
          </a:p>
        </p:txBody>
      </p:sp>
      <p:sp>
        <p:nvSpPr>
          <p:cNvPr id="3" name="Tijdelijke aanduiding voor dianummer 2">
            <a:extLst>
              <a:ext uri="{FF2B5EF4-FFF2-40B4-BE49-F238E27FC236}">
                <a16:creationId xmlns:a16="http://schemas.microsoft.com/office/drawing/2014/main" id="{D4893454-28E2-41E4-8454-7AF9507B74BA}"/>
              </a:ext>
            </a:extLst>
          </p:cNvPr>
          <p:cNvSpPr>
            <a:spLocks noGrp="1"/>
          </p:cNvSpPr>
          <p:nvPr>
            <p:ph type="sldNum" sz="quarter" idx="11"/>
          </p:nvPr>
        </p:nvSpPr>
        <p:spPr/>
        <p:txBody>
          <a:bodyPr/>
          <a:lstStyle>
            <a:lvl1pPr>
              <a:defRPr/>
            </a:lvl1pPr>
          </a:lstStyle>
          <a:p>
            <a:fld id="{14232B8D-E5C9-4D84-B04F-4BAFB95C6C48}" type="slidenum">
              <a:rPr lang="nl-NL" altLang="nl-NL"/>
              <a:pPr/>
              <a:t>‹nr.›</a:t>
            </a:fld>
            <a:endParaRPr lang="nl-NL" altLang="nl-NL"/>
          </a:p>
        </p:txBody>
      </p:sp>
    </p:spTree>
    <p:extLst>
      <p:ext uri="{BB962C8B-B14F-4D97-AF65-F5344CB8AC3E}">
        <p14:creationId xmlns:p14="http://schemas.microsoft.com/office/powerpoint/2010/main" val="4056139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1609AA-5498-4D12-81CC-27C11C1498D7}"/>
              </a:ext>
            </a:extLst>
          </p:cNvPr>
          <p:cNvSpPr>
            <a:spLocks noGrp="1"/>
          </p:cNvSpPr>
          <p:nvPr>
            <p:ph type="title"/>
          </p:nvPr>
        </p:nvSpPr>
        <p:spPr>
          <a:xfrm>
            <a:off x="736600" y="504825"/>
            <a:ext cx="3449638" cy="1763713"/>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C827EEEB-37A2-445D-BF01-7169FA1A5CB0}"/>
              </a:ext>
            </a:extLst>
          </p:cNvPr>
          <p:cNvSpPr>
            <a:spLocks noGrp="1"/>
          </p:cNvSpPr>
          <p:nvPr>
            <p:ph idx="1"/>
          </p:nvPr>
        </p:nvSpPr>
        <p:spPr>
          <a:xfrm>
            <a:off x="4546600" y="1089025"/>
            <a:ext cx="5413375" cy="53736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4ECF7EB-45ED-4A32-B56E-51A68F269FEF}"/>
              </a:ext>
            </a:extLst>
          </p:cNvPr>
          <p:cNvSpPr>
            <a:spLocks noGrp="1"/>
          </p:cNvSpPr>
          <p:nvPr>
            <p:ph type="body" sz="half" idx="2"/>
          </p:nvPr>
        </p:nvSpPr>
        <p:spPr>
          <a:xfrm>
            <a:off x="736600" y="2268538"/>
            <a:ext cx="3449638" cy="42021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voettekst 4">
            <a:extLst>
              <a:ext uri="{FF2B5EF4-FFF2-40B4-BE49-F238E27FC236}">
                <a16:creationId xmlns:a16="http://schemas.microsoft.com/office/drawing/2014/main" id="{260B8EF2-E4B5-41F2-A820-94EA298A2971}"/>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5A864C2C-8281-4D70-9C82-1C6B592B1EF1}"/>
              </a:ext>
            </a:extLst>
          </p:cNvPr>
          <p:cNvSpPr>
            <a:spLocks noGrp="1"/>
          </p:cNvSpPr>
          <p:nvPr>
            <p:ph type="sldNum" sz="quarter" idx="11"/>
          </p:nvPr>
        </p:nvSpPr>
        <p:spPr/>
        <p:txBody>
          <a:bodyPr/>
          <a:lstStyle>
            <a:lvl1pPr>
              <a:defRPr/>
            </a:lvl1pPr>
          </a:lstStyle>
          <a:p>
            <a:fld id="{9136B978-78B6-4AEA-A556-6E98A6EA42FC}" type="slidenum">
              <a:rPr lang="nl-NL" altLang="nl-NL"/>
              <a:pPr/>
              <a:t>‹nr.›</a:t>
            </a:fld>
            <a:endParaRPr lang="nl-NL" altLang="nl-NL"/>
          </a:p>
        </p:txBody>
      </p:sp>
    </p:spTree>
    <p:extLst>
      <p:ext uri="{BB962C8B-B14F-4D97-AF65-F5344CB8AC3E}">
        <p14:creationId xmlns:p14="http://schemas.microsoft.com/office/powerpoint/2010/main" val="10575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1D08AD-E8B7-4C0C-958E-13BBFC2FEFF9}"/>
              </a:ext>
            </a:extLst>
          </p:cNvPr>
          <p:cNvSpPr>
            <a:spLocks noGrp="1"/>
          </p:cNvSpPr>
          <p:nvPr>
            <p:ph type="title"/>
          </p:nvPr>
        </p:nvSpPr>
        <p:spPr>
          <a:xfrm>
            <a:off x="736600" y="504825"/>
            <a:ext cx="3449638" cy="1763713"/>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83097FF-D35A-4DB8-86EC-F78FB90E8F0B}"/>
              </a:ext>
            </a:extLst>
          </p:cNvPr>
          <p:cNvSpPr>
            <a:spLocks noGrp="1"/>
          </p:cNvSpPr>
          <p:nvPr>
            <p:ph type="pic" idx="1"/>
          </p:nvPr>
        </p:nvSpPr>
        <p:spPr>
          <a:xfrm>
            <a:off x="4546600" y="1089025"/>
            <a:ext cx="5413375" cy="53736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33156A5-1338-45B3-88AA-0846BD809BCC}"/>
              </a:ext>
            </a:extLst>
          </p:cNvPr>
          <p:cNvSpPr>
            <a:spLocks noGrp="1"/>
          </p:cNvSpPr>
          <p:nvPr>
            <p:ph type="body" sz="half" idx="2"/>
          </p:nvPr>
        </p:nvSpPr>
        <p:spPr>
          <a:xfrm>
            <a:off x="736600" y="2268538"/>
            <a:ext cx="3449638" cy="42021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voettekst 4">
            <a:extLst>
              <a:ext uri="{FF2B5EF4-FFF2-40B4-BE49-F238E27FC236}">
                <a16:creationId xmlns:a16="http://schemas.microsoft.com/office/drawing/2014/main" id="{B9AEF149-E20F-49E3-8B1D-AA278F532E8D}"/>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66B459C4-F15C-4813-B937-D787BD2126EF}"/>
              </a:ext>
            </a:extLst>
          </p:cNvPr>
          <p:cNvSpPr>
            <a:spLocks noGrp="1"/>
          </p:cNvSpPr>
          <p:nvPr>
            <p:ph type="sldNum" sz="quarter" idx="11"/>
          </p:nvPr>
        </p:nvSpPr>
        <p:spPr/>
        <p:txBody>
          <a:bodyPr/>
          <a:lstStyle>
            <a:lvl1pPr>
              <a:defRPr/>
            </a:lvl1pPr>
          </a:lstStyle>
          <a:p>
            <a:fld id="{A1C8D602-7B8E-4A3D-A7A8-43EDA777A2F5}" type="slidenum">
              <a:rPr lang="nl-NL" altLang="nl-NL"/>
              <a:pPr/>
              <a:t>‹nr.›</a:t>
            </a:fld>
            <a:endParaRPr lang="nl-NL" altLang="nl-NL"/>
          </a:p>
        </p:txBody>
      </p:sp>
    </p:spTree>
    <p:extLst>
      <p:ext uri="{BB962C8B-B14F-4D97-AF65-F5344CB8AC3E}">
        <p14:creationId xmlns:p14="http://schemas.microsoft.com/office/powerpoint/2010/main" val="776764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7672ECF-17AE-43F4-A6D1-BD9BF06D4524}"/>
              </a:ext>
            </a:extLst>
          </p:cNvPr>
          <p:cNvSpPr>
            <a:spLocks noGrp="1" noChangeArrowheads="1"/>
          </p:cNvSpPr>
          <p:nvPr>
            <p:ph type="title"/>
          </p:nvPr>
        </p:nvSpPr>
        <p:spPr bwMode="auto">
          <a:xfrm>
            <a:off x="539750" y="395288"/>
            <a:ext cx="9609138"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785" rIns="0" bIns="49785" numCol="1" anchor="ctr" anchorCtr="0" compatLnSpc="1">
            <a:prstTxWarp prst="textNoShape">
              <a:avLst/>
            </a:prstTxWarp>
          </a:bodyPr>
          <a:lstStyle/>
          <a:p>
            <a:pPr lvl="0"/>
            <a:r>
              <a:rPr lang="nl-NL" altLang="nl-NL"/>
              <a:t>Klik om het opmaakprofiel te bewerken</a:t>
            </a:r>
          </a:p>
        </p:txBody>
      </p:sp>
      <p:sp>
        <p:nvSpPr>
          <p:cNvPr id="1027" name="Rectangle 3">
            <a:extLst>
              <a:ext uri="{FF2B5EF4-FFF2-40B4-BE49-F238E27FC236}">
                <a16:creationId xmlns:a16="http://schemas.microsoft.com/office/drawing/2014/main" id="{8D98EEFA-1AC8-47AE-B741-29BC43565FC0}"/>
              </a:ext>
            </a:extLst>
          </p:cNvPr>
          <p:cNvSpPr>
            <a:spLocks noGrp="1" noChangeArrowheads="1"/>
          </p:cNvSpPr>
          <p:nvPr>
            <p:ph type="body" idx="1"/>
          </p:nvPr>
        </p:nvSpPr>
        <p:spPr bwMode="auto">
          <a:xfrm>
            <a:off x="539750" y="1387475"/>
            <a:ext cx="9609138" cy="499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785" rIns="0" bIns="49785"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1029" name="Rectangle 5">
            <a:extLst>
              <a:ext uri="{FF2B5EF4-FFF2-40B4-BE49-F238E27FC236}">
                <a16:creationId xmlns:a16="http://schemas.microsoft.com/office/drawing/2014/main" id="{A807FD19-6032-47D3-901C-ACE46EA98E29}"/>
              </a:ext>
            </a:extLst>
          </p:cNvPr>
          <p:cNvSpPr>
            <a:spLocks noGrp="1" noChangeArrowheads="1"/>
          </p:cNvSpPr>
          <p:nvPr>
            <p:ph type="ftr" sz="quarter" idx="3"/>
          </p:nvPr>
        </p:nvSpPr>
        <p:spPr bwMode="auto">
          <a:xfrm>
            <a:off x="3652838" y="6884988"/>
            <a:ext cx="3387725" cy="52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ctr" defTabSz="995363">
              <a:defRPr sz="1100">
                <a:latin typeface="+mj-lt"/>
              </a:defRPr>
            </a:lvl1pPr>
          </a:lstStyle>
          <a:p>
            <a:endParaRPr lang="nl-NL" altLang="nl-NL"/>
          </a:p>
        </p:txBody>
      </p:sp>
      <p:sp>
        <p:nvSpPr>
          <p:cNvPr id="1030" name="Rectangle 6">
            <a:extLst>
              <a:ext uri="{FF2B5EF4-FFF2-40B4-BE49-F238E27FC236}">
                <a16:creationId xmlns:a16="http://schemas.microsoft.com/office/drawing/2014/main" id="{169CB3C9-0346-43BF-A4E7-E4A63728048A}"/>
              </a:ext>
            </a:extLst>
          </p:cNvPr>
          <p:cNvSpPr>
            <a:spLocks noGrp="1" noChangeArrowheads="1"/>
          </p:cNvSpPr>
          <p:nvPr>
            <p:ph type="sldNum" sz="quarter" idx="4"/>
          </p:nvPr>
        </p:nvSpPr>
        <p:spPr bwMode="auto">
          <a:xfrm>
            <a:off x="8850313" y="6884988"/>
            <a:ext cx="1320800" cy="52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r" defTabSz="995363">
              <a:defRPr sz="1100">
                <a:latin typeface="+mj-lt"/>
              </a:defRPr>
            </a:lvl1pPr>
          </a:lstStyle>
          <a:p>
            <a:fld id="{DA8621B6-8BE1-46D2-A282-91BC19058FFA}" type="slidenum">
              <a:rPr lang="nl-NL" altLang="nl-NL"/>
              <a:pPr/>
              <a:t>‹nr.›</a:t>
            </a:fld>
            <a:endParaRPr lang="nl-NL" altLang="nl-NL"/>
          </a:p>
        </p:txBody>
      </p:sp>
      <p:sp>
        <p:nvSpPr>
          <p:cNvPr id="1031" name="Line 7">
            <a:extLst>
              <a:ext uri="{FF2B5EF4-FFF2-40B4-BE49-F238E27FC236}">
                <a16:creationId xmlns:a16="http://schemas.microsoft.com/office/drawing/2014/main" id="{D8CF4FD4-0FD3-4F30-96FC-3C1081B7D5A7}"/>
              </a:ext>
            </a:extLst>
          </p:cNvPr>
          <p:cNvSpPr>
            <a:spLocks noChangeShapeType="1"/>
          </p:cNvSpPr>
          <p:nvPr/>
        </p:nvSpPr>
        <p:spPr bwMode="auto">
          <a:xfrm>
            <a:off x="539750" y="6638925"/>
            <a:ext cx="9609138"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pic>
        <p:nvPicPr>
          <p:cNvPr id="1032" name="Picture 8" descr="hcc!kleur">
            <a:extLst>
              <a:ext uri="{FF2B5EF4-FFF2-40B4-BE49-F238E27FC236}">
                <a16:creationId xmlns:a16="http://schemas.microsoft.com/office/drawing/2014/main" id="{D962ED0B-7E94-4453-ADAE-CFBF4D8C3C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9750" y="6883400"/>
            <a:ext cx="1320800" cy="5286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95363" rtl="0" fontAlgn="base">
        <a:spcBef>
          <a:spcPct val="0"/>
        </a:spcBef>
        <a:spcAft>
          <a:spcPct val="0"/>
        </a:spcAft>
        <a:defRPr sz="2800" kern="1200">
          <a:solidFill>
            <a:schemeClr val="tx2"/>
          </a:solidFill>
          <a:latin typeface="+mj-lt"/>
          <a:ea typeface="+mj-ea"/>
          <a:cs typeface="+mj-cs"/>
        </a:defRPr>
      </a:lvl1pPr>
      <a:lvl2pPr algn="l" defTabSz="995363" rtl="0" fontAlgn="base">
        <a:spcBef>
          <a:spcPct val="0"/>
        </a:spcBef>
        <a:spcAft>
          <a:spcPct val="0"/>
        </a:spcAft>
        <a:defRPr sz="2800">
          <a:solidFill>
            <a:schemeClr val="tx2"/>
          </a:solidFill>
          <a:latin typeface="Franklin Gothic Heavy" panose="020B0903020102020204" pitchFamily="34" charset="0"/>
        </a:defRPr>
      </a:lvl2pPr>
      <a:lvl3pPr algn="l" defTabSz="995363" rtl="0" fontAlgn="base">
        <a:spcBef>
          <a:spcPct val="0"/>
        </a:spcBef>
        <a:spcAft>
          <a:spcPct val="0"/>
        </a:spcAft>
        <a:defRPr sz="2800">
          <a:solidFill>
            <a:schemeClr val="tx2"/>
          </a:solidFill>
          <a:latin typeface="Franklin Gothic Heavy" panose="020B0903020102020204" pitchFamily="34" charset="0"/>
        </a:defRPr>
      </a:lvl3pPr>
      <a:lvl4pPr algn="l" defTabSz="995363" rtl="0" fontAlgn="base">
        <a:spcBef>
          <a:spcPct val="0"/>
        </a:spcBef>
        <a:spcAft>
          <a:spcPct val="0"/>
        </a:spcAft>
        <a:defRPr sz="2800">
          <a:solidFill>
            <a:schemeClr val="tx2"/>
          </a:solidFill>
          <a:latin typeface="Franklin Gothic Heavy" panose="020B0903020102020204" pitchFamily="34" charset="0"/>
        </a:defRPr>
      </a:lvl4pPr>
      <a:lvl5pPr algn="l" defTabSz="995363" rtl="0" fontAlgn="base">
        <a:spcBef>
          <a:spcPct val="0"/>
        </a:spcBef>
        <a:spcAft>
          <a:spcPct val="0"/>
        </a:spcAft>
        <a:defRPr sz="2800">
          <a:solidFill>
            <a:schemeClr val="tx2"/>
          </a:solidFill>
          <a:latin typeface="Franklin Gothic Heavy" panose="020B0903020102020204" pitchFamily="34" charset="0"/>
        </a:defRPr>
      </a:lvl5pPr>
      <a:lvl6pPr marL="457200" algn="l" defTabSz="995363" rtl="0" fontAlgn="base">
        <a:spcBef>
          <a:spcPct val="0"/>
        </a:spcBef>
        <a:spcAft>
          <a:spcPct val="0"/>
        </a:spcAft>
        <a:defRPr sz="2800">
          <a:solidFill>
            <a:schemeClr val="tx2"/>
          </a:solidFill>
          <a:latin typeface="Franklin Gothic Heavy" panose="020B0903020102020204" pitchFamily="34" charset="0"/>
        </a:defRPr>
      </a:lvl6pPr>
      <a:lvl7pPr marL="914400" algn="l" defTabSz="995363" rtl="0" fontAlgn="base">
        <a:spcBef>
          <a:spcPct val="0"/>
        </a:spcBef>
        <a:spcAft>
          <a:spcPct val="0"/>
        </a:spcAft>
        <a:defRPr sz="2800">
          <a:solidFill>
            <a:schemeClr val="tx2"/>
          </a:solidFill>
          <a:latin typeface="Franklin Gothic Heavy" panose="020B0903020102020204" pitchFamily="34" charset="0"/>
        </a:defRPr>
      </a:lvl7pPr>
      <a:lvl8pPr marL="1371600" algn="l" defTabSz="995363" rtl="0" fontAlgn="base">
        <a:spcBef>
          <a:spcPct val="0"/>
        </a:spcBef>
        <a:spcAft>
          <a:spcPct val="0"/>
        </a:spcAft>
        <a:defRPr sz="2800">
          <a:solidFill>
            <a:schemeClr val="tx2"/>
          </a:solidFill>
          <a:latin typeface="Franklin Gothic Heavy" panose="020B0903020102020204" pitchFamily="34" charset="0"/>
        </a:defRPr>
      </a:lvl8pPr>
      <a:lvl9pPr marL="1828800" algn="l" defTabSz="995363" rtl="0" fontAlgn="base">
        <a:spcBef>
          <a:spcPct val="0"/>
        </a:spcBef>
        <a:spcAft>
          <a:spcPct val="0"/>
        </a:spcAft>
        <a:defRPr sz="2800">
          <a:solidFill>
            <a:schemeClr val="tx2"/>
          </a:solidFill>
          <a:latin typeface="Franklin Gothic Heavy" panose="020B0903020102020204" pitchFamily="34" charset="0"/>
        </a:defRPr>
      </a:lvl9pPr>
    </p:titleStyle>
    <p:bodyStyle>
      <a:lvl1pPr marL="373063" indent="-373063" algn="l" defTabSz="995363" rtl="0" fontAlgn="base">
        <a:spcBef>
          <a:spcPct val="20000"/>
        </a:spcBef>
        <a:spcAft>
          <a:spcPct val="0"/>
        </a:spcAft>
        <a:buBlip>
          <a:blip r:embed="rId14"/>
        </a:buBlip>
        <a:defRPr sz="1400" kern="1200">
          <a:solidFill>
            <a:schemeClr val="tx1"/>
          </a:solidFill>
          <a:latin typeface="+mn-lt"/>
          <a:ea typeface="+mn-ea"/>
          <a:cs typeface="+mn-cs"/>
        </a:defRPr>
      </a:lvl1pPr>
      <a:lvl2pPr marL="809625" indent="-311150" algn="l" defTabSz="995363" rtl="0" fontAlgn="base">
        <a:spcBef>
          <a:spcPct val="20000"/>
        </a:spcBef>
        <a:spcAft>
          <a:spcPct val="0"/>
        </a:spcAft>
        <a:buChar char="•"/>
        <a:defRPr sz="1400" kern="1200">
          <a:solidFill>
            <a:schemeClr val="tx1"/>
          </a:solidFill>
          <a:latin typeface="+mn-lt"/>
          <a:ea typeface="+mn-ea"/>
          <a:cs typeface="+mn-cs"/>
        </a:defRPr>
      </a:lvl2pPr>
      <a:lvl3pPr marL="1244600" indent="-249238" algn="l" defTabSz="995363" rtl="0" fontAlgn="base">
        <a:spcBef>
          <a:spcPct val="20000"/>
        </a:spcBef>
        <a:spcAft>
          <a:spcPct val="0"/>
        </a:spcAft>
        <a:buChar char="o"/>
        <a:defRPr sz="1400" kern="1200">
          <a:solidFill>
            <a:schemeClr val="tx1"/>
          </a:solidFill>
          <a:latin typeface="+mn-lt"/>
          <a:ea typeface="+mn-ea"/>
          <a:cs typeface="+mn-cs"/>
        </a:defRPr>
      </a:lvl3pPr>
      <a:lvl4pPr marL="1743075" indent="-249238" algn="l" defTabSz="995363"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4pPr>
      <a:lvl5pPr marL="2239963" indent="-249238" algn="l" defTabSz="995363" rtl="0" fontAlgn="base">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joomlacommunity.n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xtensions.joomla.or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joomlacommunity.nl/waarom-jooml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349650B-E413-4FB2-BD06-7748D2B614CA}"/>
              </a:ext>
            </a:extLst>
          </p:cNvPr>
          <p:cNvSpPr>
            <a:spLocks noGrp="1" noChangeArrowheads="1"/>
          </p:cNvSpPr>
          <p:nvPr>
            <p:ph type="ctrTitle"/>
          </p:nvPr>
        </p:nvSpPr>
        <p:spPr/>
        <p:txBody>
          <a:bodyPr/>
          <a:lstStyle/>
          <a:p>
            <a:r>
              <a:rPr lang="nl-NL" altLang="nl-NL" dirty="0"/>
              <a:t>Websites maken</a:t>
            </a:r>
          </a:p>
        </p:txBody>
      </p:sp>
      <p:sp>
        <p:nvSpPr>
          <p:cNvPr id="15363" name="Rectangle 3">
            <a:extLst>
              <a:ext uri="{FF2B5EF4-FFF2-40B4-BE49-F238E27FC236}">
                <a16:creationId xmlns:a16="http://schemas.microsoft.com/office/drawing/2014/main" id="{E94D2AB8-4978-44D0-A3E1-4FB2F35A09E8}"/>
              </a:ext>
            </a:extLst>
          </p:cNvPr>
          <p:cNvSpPr>
            <a:spLocks noGrp="1" noChangeArrowheads="1"/>
          </p:cNvSpPr>
          <p:nvPr>
            <p:ph type="subTitle" idx="1"/>
          </p:nvPr>
        </p:nvSpPr>
        <p:spPr/>
        <p:txBody>
          <a:bodyPr/>
          <a:lstStyle/>
          <a:p>
            <a:r>
              <a:rPr lang="nl-NL" altLang="nl-NL" sz="2000" dirty="0">
                <a:latin typeface="Franklin Gothic Book" panose="020B0503020102020204" pitchFamily="34" charset="0"/>
              </a:rPr>
              <a:t>Website maken d.m.v. Joomla</a:t>
            </a:r>
            <a:br>
              <a:rPr lang="nl-NL" altLang="nl-NL" sz="2000" dirty="0">
                <a:latin typeface="Franklin Gothic Book" panose="020B0503020102020204" pitchFamily="34" charset="0"/>
              </a:rPr>
            </a:br>
            <a:br>
              <a:rPr lang="nl-NL" altLang="nl-NL" sz="2000" dirty="0">
                <a:latin typeface="Franklin Gothic Book" panose="020B0503020102020204" pitchFamily="34" charset="0"/>
              </a:rPr>
            </a:br>
            <a:r>
              <a:rPr lang="nl-NL" altLang="nl-NL" sz="2000" dirty="0">
                <a:latin typeface="Franklin Gothic Book" panose="020B0503020102020204" pitchFamily="34" charset="0"/>
              </a:rPr>
              <a:t>door Peter Nent voor </a:t>
            </a:r>
            <a:r>
              <a:rPr lang="nl-NL" altLang="nl-NL" sz="2000" dirty="0" err="1">
                <a:latin typeface="Franklin Gothic Book" panose="020B0503020102020204" pitchFamily="34" charset="0"/>
              </a:rPr>
              <a:t>HCC!Noord-Limburg</a:t>
            </a:r>
            <a:r>
              <a:rPr lang="nl-NL" altLang="nl-NL" sz="2000" dirty="0">
                <a:latin typeface="Franklin Gothic Book" panose="020B0503020102020204" pitchFamily="34" charset="0"/>
              </a:rPr>
              <a:t> – april 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10</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2000" dirty="0">
                <a:latin typeface="Franklin Gothic Medium" panose="020B0603020102020204" pitchFamily="34" charset="0"/>
              </a:rPr>
              <a:t>Een CMS bestaat ten minste uit de volgende onderdelen:</a:t>
            </a:r>
          </a:p>
          <a:p>
            <a:pPr>
              <a:buFontTx/>
              <a:buNone/>
            </a:pPr>
            <a:endParaRPr lang="nl-NL" altLang="nl-NL" sz="2000" dirty="0">
              <a:latin typeface="Franklin Gothic Medium" panose="020B0603020102020204" pitchFamily="34" charset="0"/>
            </a:endParaRPr>
          </a:p>
          <a:p>
            <a:pPr>
              <a:buFont typeface="Arial" panose="020B0604020202020204" pitchFamily="34" charset="0"/>
              <a:buChar char="•"/>
            </a:pPr>
            <a:r>
              <a:rPr lang="nl-NL" altLang="nl-NL" sz="2000" b="1" dirty="0">
                <a:latin typeface="Franklin Gothic Medium" panose="020B0603020102020204" pitchFamily="34" charset="0"/>
              </a:rPr>
              <a:t>Back-end</a:t>
            </a:r>
            <a:r>
              <a:rPr lang="nl-NL" altLang="nl-NL" sz="2000" dirty="0">
                <a:latin typeface="Franklin Gothic Medium" panose="020B0603020102020204" pitchFamily="34" charset="0"/>
              </a:rPr>
              <a:t>: een (bijna altijd afgeschermde) administratiemodule, waar gegevens kunnen worden ingevoerd, verwijderd of aangepast.</a:t>
            </a:r>
          </a:p>
          <a:p>
            <a:pPr>
              <a:buFont typeface="Arial" panose="020B0604020202020204" pitchFamily="34" charset="0"/>
              <a:buChar char="•"/>
            </a:pPr>
            <a:r>
              <a:rPr lang="nl-NL" altLang="nl-NL" sz="2000" b="1" dirty="0">
                <a:latin typeface="Franklin Gothic Medium" panose="020B0603020102020204" pitchFamily="34" charset="0"/>
              </a:rPr>
              <a:t>Database</a:t>
            </a:r>
            <a:r>
              <a:rPr lang="nl-NL" altLang="nl-NL" sz="2000" dirty="0">
                <a:latin typeface="Franklin Gothic Medium" panose="020B0603020102020204" pitchFamily="34" charset="0"/>
              </a:rPr>
              <a:t>: een database of een andere vorm van opslag van de gegevens.</a:t>
            </a:r>
          </a:p>
          <a:p>
            <a:pPr>
              <a:buFont typeface="Arial" panose="020B0604020202020204" pitchFamily="34" charset="0"/>
              <a:buChar char="•"/>
            </a:pPr>
            <a:r>
              <a:rPr lang="nl-NL" altLang="nl-NL" sz="2000" b="1" dirty="0">
                <a:latin typeface="Franklin Gothic Medium" panose="020B0603020102020204" pitchFamily="34" charset="0"/>
              </a:rPr>
              <a:t>Bestanden</a:t>
            </a:r>
            <a:r>
              <a:rPr lang="nl-NL" altLang="nl-NL" sz="2000" dirty="0">
                <a:latin typeface="Franklin Gothic Medium" panose="020B0603020102020204" pitchFamily="34" charset="0"/>
              </a:rPr>
              <a:t>: zoals afbeeldingen, icoontjes, PDF, etc.</a:t>
            </a:r>
          </a:p>
          <a:p>
            <a:pPr>
              <a:buFont typeface="Arial" panose="020B0604020202020204" pitchFamily="34" charset="0"/>
              <a:buChar char="•"/>
            </a:pPr>
            <a:r>
              <a:rPr lang="nl-NL" altLang="nl-NL" sz="2000" b="1" dirty="0">
                <a:latin typeface="Franklin Gothic Medium" panose="020B0603020102020204" pitchFamily="34" charset="0"/>
              </a:rPr>
              <a:t>Front-end</a:t>
            </a:r>
            <a:r>
              <a:rPr lang="nl-NL" altLang="nl-NL" sz="2000" dirty="0">
                <a:latin typeface="Franklin Gothic Medium" panose="020B0603020102020204" pitchFamily="34" charset="0"/>
              </a:rPr>
              <a:t>: een presentatiemodule, waar de ingevoerde gegevens door bezoekers kunnen worden bekeken.</a:t>
            </a:r>
          </a:p>
          <a:p>
            <a:pPr>
              <a:buFont typeface="Arial" panose="020B0604020202020204" pitchFamily="34" charset="0"/>
              <a:buChar char="•"/>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2824208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11</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2000" dirty="0">
                <a:latin typeface="Franklin Gothic Medium" panose="020B0603020102020204" pitchFamily="34" charset="0"/>
              </a:rPr>
              <a:t>Daarbinnen kunnen er andere onderdelen zijn:</a:t>
            </a:r>
          </a:p>
          <a:p>
            <a:pPr>
              <a:buFont typeface="Arial" panose="020B0604020202020204" pitchFamily="34" charset="0"/>
              <a:buChar char="•"/>
            </a:pPr>
            <a:r>
              <a:rPr lang="nl-NL" altLang="nl-NL" sz="2000" dirty="0">
                <a:latin typeface="Franklin Gothic Medium" panose="020B0603020102020204" pitchFamily="34" charset="0"/>
              </a:rPr>
              <a:t>een zoekmodule</a:t>
            </a:r>
          </a:p>
          <a:p>
            <a:pPr>
              <a:buFont typeface="Arial" panose="020B0604020202020204" pitchFamily="34" charset="0"/>
              <a:buChar char="•"/>
            </a:pPr>
            <a:r>
              <a:rPr lang="nl-NL" altLang="nl-NL" sz="2000" dirty="0">
                <a:latin typeface="Franklin Gothic Medium" panose="020B0603020102020204" pitchFamily="34" charset="0"/>
              </a:rPr>
              <a:t>een inlogmodule voor bezoekers, als het niet gewenst is dat anonieme bezoekers toegang hebben tot de inhoud</a:t>
            </a:r>
          </a:p>
          <a:p>
            <a:pPr>
              <a:buFont typeface="Arial" panose="020B0604020202020204" pitchFamily="34" charset="0"/>
              <a:buChar char="•"/>
            </a:pPr>
            <a:r>
              <a:rPr lang="nl-NL" altLang="nl-NL" sz="2000" dirty="0">
                <a:latin typeface="Franklin Gothic Medium" panose="020B0603020102020204" pitchFamily="34" charset="0"/>
              </a:rPr>
              <a:t>een </a:t>
            </a:r>
            <a:r>
              <a:rPr lang="nl-NL" altLang="nl-NL" sz="2000" dirty="0" err="1">
                <a:latin typeface="Franklin Gothic Medium" panose="020B0603020102020204" pitchFamily="34" charset="0"/>
              </a:rPr>
              <a:t>beheersmodule</a:t>
            </a:r>
            <a:r>
              <a:rPr lang="nl-NL" altLang="nl-NL" sz="2000" dirty="0">
                <a:latin typeface="Franklin Gothic Medium" panose="020B0603020102020204" pitchFamily="34" charset="0"/>
              </a:rPr>
              <a:t> voor de gegevens van geautoriseerde bezoekers (en beheerders)</a:t>
            </a:r>
          </a:p>
          <a:p>
            <a:pPr>
              <a:buFont typeface="Arial" panose="020B0604020202020204" pitchFamily="34" charset="0"/>
              <a:buChar char="•"/>
            </a:pPr>
            <a:r>
              <a:rPr lang="nl-NL" altLang="nl-NL" sz="2000" dirty="0">
                <a:latin typeface="Franklin Gothic Medium" panose="020B0603020102020204" pitchFamily="34" charset="0"/>
              </a:rPr>
              <a:t>een </a:t>
            </a:r>
            <a:r>
              <a:rPr lang="nl-NL" altLang="nl-NL" sz="2000" dirty="0" err="1">
                <a:latin typeface="Franklin Gothic Medium" panose="020B0603020102020204" pitchFamily="34" charset="0"/>
              </a:rPr>
              <a:t>beheersmodule</a:t>
            </a:r>
            <a:r>
              <a:rPr lang="nl-NL" altLang="nl-NL" sz="2000" dirty="0">
                <a:latin typeface="Franklin Gothic Medium" panose="020B0603020102020204" pitchFamily="34" charset="0"/>
              </a:rPr>
              <a:t> voor de presentatiesjablonen</a:t>
            </a:r>
          </a:p>
          <a:p>
            <a:pPr>
              <a:buFont typeface="Arial" panose="020B0604020202020204" pitchFamily="34" charset="0"/>
              <a:buChar char="•"/>
            </a:pPr>
            <a:r>
              <a:rPr lang="nl-NL" altLang="nl-NL" sz="2000" dirty="0">
                <a:latin typeface="Franklin Gothic Medium" panose="020B0603020102020204" pitchFamily="34" charset="0"/>
              </a:rPr>
              <a:t>een module om persoonlijke informatie aan de bezoeker te tonen (personalisaties)</a:t>
            </a:r>
          </a:p>
          <a:p>
            <a:pPr>
              <a:buFont typeface="Arial" panose="020B0604020202020204" pitchFamily="34" charset="0"/>
              <a:buChar char="•"/>
            </a:pPr>
            <a:r>
              <a:rPr lang="nl-NL" altLang="nl-NL" sz="2000" dirty="0">
                <a:latin typeface="Franklin Gothic Medium" panose="020B0603020102020204" pitchFamily="34" charset="0"/>
              </a:rPr>
              <a:t>een module om centraal artikelen aan te kunnen maken die op verschillende pagina's getoond kunnen worden</a:t>
            </a:r>
          </a:p>
          <a:p>
            <a:pPr marL="0" indent="0">
              <a:buNone/>
            </a:pPr>
            <a:r>
              <a:rPr lang="nl-NL" altLang="nl-NL" sz="2000" dirty="0">
                <a:latin typeface="Franklin Gothic Medium" panose="020B0603020102020204" pitchFamily="34" charset="0"/>
              </a:rPr>
              <a:t>De meest populaire opensource licentie CMS-en zijn: </a:t>
            </a:r>
            <a:r>
              <a:rPr lang="nl-NL" altLang="nl-NL" sz="2000" dirty="0" err="1">
                <a:latin typeface="Franklin Gothic Medium" panose="020B0603020102020204" pitchFamily="34" charset="0"/>
              </a:rPr>
              <a:t>Wordpress</a:t>
            </a:r>
            <a:r>
              <a:rPr lang="nl-NL" altLang="nl-NL" sz="2000" dirty="0">
                <a:latin typeface="Franklin Gothic Medium" panose="020B0603020102020204" pitchFamily="34" charset="0"/>
              </a:rPr>
              <a:t>, </a:t>
            </a:r>
            <a:r>
              <a:rPr lang="nl-NL" altLang="nl-NL" sz="2000" dirty="0" err="1">
                <a:latin typeface="Franklin Gothic Medium" panose="020B0603020102020204" pitchFamily="34" charset="0"/>
              </a:rPr>
              <a:t>Drupal</a:t>
            </a:r>
            <a:r>
              <a:rPr lang="nl-NL" altLang="nl-NL" sz="2000" dirty="0">
                <a:latin typeface="Franklin Gothic Medium" panose="020B0603020102020204" pitchFamily="34" charset="0"/>
              </a:rPr>
              <a:t> en Joomla (samen ca. 90% opensource marktaandeel).</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155565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12</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a:xfrm>
            <a:off x="539750" y="395288"/>
            <a:ext cx="9609138" cy="595312"/>
          </a:xfrm>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a:xfrm>
            <a:off x="539750" y="1387475"/>
            <a:ext cx="9609138" cy="4991100"/>
          </a:xfrm>
        </p:spPr>
        <p:txBody>
          <a:bodyPr/>
          <a:lstStyle/>
          <a:p>
            <a:pPr>
              <a:buFontTx/>
              <a:buNone/>
            </a:pPr>
            <a:r>
              <a:rPr lang="nl-NL" altLang="nl-NL" sz="4000" dirty="0">
                <a:latin typeface="Franklin Gothic Medium" panose="020B0603020102020204" pitchFamily="34" charset="0"/>
              </a:rPr>
              <a:t>Joomla</a:t>
            </a:r>
            <a:endParaRPr lang="nl-NL" altLang="nl-NL" sz="2000" dirty="0">
              <a:latin typeface="Franklin Gothic Medium" panose="020B0603020102020204" pitchFamily="34" charset="0"/>
            </a:endParaRPr>
          </a:p>
          <a:p>
            <a:pPr marL="0" indent="0">
              <a:buFontTx/>
              <a:buNone/>
            </a:pPr>
            <a:r>
              <a:rPr lang="nl-NL" altLang="nl-NL" sz="2000" dirty="0">
                <a:latin typeface="Franklin Gothic Medium" panose="020B0603020102020204" pitchFamily="34" charset="0"/>
              </a:rPr>
              <a:t>Joomla! is een content management systeem (CMS), waarmee je websites en krachtige online toepassingen kunt bouwen. Met een content management systeem – de naam zegt het al – kun je de inhoud van je website bijhouden zonder dat je daarvoor veel technische kennis of vaardigheden nodig hebt.</a:t>
            </a:r>
          </a:p>
          <a:p>
            <a:pPr marL="0" indent="0">
              <a:buFontTx/>
              <a:buNone/>
            </a:pPr>
            <a:endParaRPr lang="nl-NL" altLang="nl-NL" sz="2000" dirty="0">
              <a:latin typeface="Franklin Gothic Medium" panose="020B0603020102020204" pitchFamily="34" charset="0"/>
            </a:endParaRPr>
          </a:p>
          <a:p>
            <a:pPr marL="0" indent="0">
              <a:buFontTx/>
              <a:buNone/>
            </a:pPr>
            <a:r>
              <a:rPr lang="nl-NL" altLang="nl-NL" sz="2000" dirty="0">
                <a:latin typeface="Franklin Gothic Medium" panose="020B0603020102020204" pitchFamily="34" charset="0"/>
              </a:rPr>
              <a:t>Joomla is open source software: het is gratis te gebruiken, en ontwikkelaars over de hele wereld dragen bij aan de ontwikkeling en verbetering. Dit is ook een waarborg voor de veiligheid: veel ogen kijken mee met nieuwe ontwikkelingen. </a:t>
            </a:r>
          </a:p>
          <a:p>
            <a:pPr marL="0" indent="0">
              <a:buFontTx/>
              <a:buNone/>
            </a:pPr>
            <a:r>
              <a:rPr lang="nl-NL" altLang="nl-NL" sz="2000" dirty="0">
                <a:latin typeface="Franklin Gothic Medium" panose="020B0603020102020204" pitchFamily="34" charset="0"/>
              </a:rPr>
              <a:t>Joomla is een van de populairste content management systemen, waarop inmiddels miljoenen websites zijn gebouwd. De aantrekkingskracht zit vooral in de flexibiliteit die het systeem geschikt maakt voor kleine en grote projecten. </a:t>
            </a:r>
          </a:p>
          <a:p>
            <a:pPr marL="0" indent="0">
              <a:buFontTx/>
              <a:buNone/>
            </a:pPr>
            <a:r>
              <a:rPr lang="nl-NL" altLang="nl-NL" sz="2000" dirty="0">
                <a:latin typeface="Franklin Gothic Medium" panose="020B0603020102020204" pitchFamily="34" charset="0"/>
              </a:rPr>
              <a:t>Of je nu een eigen persoonlijke receptenwebsite wilt maken of een zakelijke presentatie van je bedrijf, met Joomla aan de basis bouw je je website op een betrouwbaar en duurzaam systeem. </a:t>
            </a:r>
          </a:p>
        </p:txBody>
      </p:sp>
      <p:pic>
        <p:nvPicPr>
          <p:cNvPr id="26634" name="Picture 10" descr="Afbeeldingsresultaat voor joomla logo">
            <a:extLst>
              <a:ext uri="{FF2B5EF4-FFF2-40B4-BE49-F238E27FC236}">
                <a16:creationId xmlns:a16="http://schemas.microsoft.com/office/drawing/2014/main" id="{DACD72CB-1F2D-48A9-BF7E-F04F0063D1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0916" y="289441"/>
            <a:ext cx="2857972" cy="1775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795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13</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2000" dirty="0">
                <a:latin typeface="Franklin Gothic Medium" panose="020B0603020102020204" pitchFamily="34" charset="0"/>
              </a:rPr>
              <a:t>En Joomla is modulair: het laat zich gemakkelijk uitbreiden: van een eenvoudig contactformulier tot een uitgebreide winkel; het is allemaal mogelijk met Joomla!</a:t>
            </a:r>
          </a:p>
          <a:p>
            <a:pPr>
              <a:buFont typeface="Arial" panose="020B0604020202020204" pitchFamily="34" charset="0"/>
              <a:buChar char="•"/>
            </a:pPr>
            <a:r>
              <a:rPr lang="nl-NL" altLang="nl-NL" sz="2000" dirty="0">
                <a:latin typeface="Franklin Gothic Medium" panose="020B0603020102020204" pitchFamily="34" charset="0"/>
              </a:rPr>
              <a:t>De wereldwijde community (in Nederland: </a:t>
            </a:r>
            <a:r>
              <a:rPr lang="nl-NL" altLang="nl-NL" sz="2000" dirty="0">
                <a:latin typeface="Franklin Gothic Medium" panose="020B0603020102020204" pitchFamily="34" charset="0"/>
                <a:hlinkClick r:id="rId2"/>
              </a:rPr>
              <a:t>www.joomlacommunity.nl</a:t>
            </a:r>
            <a:r>
              <a:rPr lang="nl-NL" altLang="nl-NL" sz="2000" dirty="0">
                <a:latin typeface="Franklin Gothic Medium" panose="020B0603020102020204" pitchFamily="34" charset="0"/>
              </a:rPr>
              <a:t> biedt je ondersteuning en zorgt voor uitgebreide documentatie in de vorm van boeken, online artikelen en video’s. </a:t>
            </a:r>
          </a:p>
          <a:p>
            <a:pPr>
              <a:buFont typeface="Arial" panose="020B0604020202020204" pitchFamily="34" charset="0"/>
              <a:buChar char="•"/>
            </a:pPr>
            <a:r>
              <a:rPr lang="nl-NL" altLang="nl-NL" sz="2000" dirty="0">
                <a:latin typeface="Franklin Gothic Medium" panose="020B0603020102020204" pitchFamily="34" charset="0"/>
              </a:rPr>
              <a:t>Tel daarbij op de duizenden beschikbare extensies en een enorme hoeveelheid templates (website-sjablonen) waaruit je kunt kiezen en je zult begrijpen dat de mogelijkheden om je ideeën te realiseren met Joomla oneindig zijn. </a:t>
            </a:r>
          </a:p>
          <a:p>
            <a:pPr>
              <a:buFont typeface="Arial" panose="020B0604020202020204" pitchFamily="34" charset="0"/>
              <a:buChar char="•"/>
            </a:pPr>
            <a:r>
              <a:rPr lang="nl-NL" altLang="nl-NL" sz="2000" dirty="0">
                <a:latin typeface="Franklin Gothic Medium" panose="020B0603020102020204" pitchFamily="34" charset="0"/>
              </a:rPr>
              <a:t>Dat allemaal zonder dat je je direct hoeft te verdiepen in allerlei ingewikkelde scripts en codes; die hebben de Joomla-ontwikkelaars allemaal al voor je onder de motorkap ingebouwd. </a:t>
            </a:r>
          </a:p>
          <a:p>
            <a:pPr>
              <a:buFont typeface="Arial" panose="020B0604020202020204" pitchFamily="34" charset="0"/>
              <a:buChar char="•"/>
            </a:pPr>
            <a:r>
              <a:rPr lang="nl-NL" altLang="nl-NL" sz="2000" dirty="0">
                <a:latin typeface="Franklin Gothic Medium" panose="020B0603020102020204" pitchFamily="34" charset="0"/>
              </a:rPr>
              <a:t>Jij hoeft alleen nog maar de krachtige motor te starten en alles wat je wilt delen de digitale highway op te sturen.</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3720169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14</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2000" dirty="0">
                <a:latin typeface="Franklin Gothic Medium" panose="020B0603020102020204" pitchFamily="34" charset="0"/>
              </a:rPr>
              <a:t>Joomla in een notendop:</a:t>
            </a:r>
          </a:p>
          <a:p>
            <a:pPr>
              <a:buFont typeface="Arial" panose="020B0604020202020204" pitchFamily="34" charset="0"/>
              <a:buChar char="•"/>
            </a:pPr>
            <a:r>
              <a:rPr lang="nl-NL" altLang="nl-NL" sz="2000" dirty="0">
                <a:latin typeface="Franklin Gothic Medium" panose="020B0603020102020204" pitchFamily="34" charset="0"/>
              </a:rPr>
              <a:t>Een krachtig, flexibel en robuust content management systeem voor kleine en grote websites en online toepassingen</a:t>
            </a:r>
          </a:p>
          <a:p>
            <a:pPr>
              <a:buFont typeface="Arial" panose="020B0604020202020204" pitchFamily="34" charset="0"/>
              <a:buChar char="•"/>
            </a:pPr>
            <a:r>
              <a:rPr lang="nl-NL" altLang="nl-NL" sz="2000" dirty="0">
                <a:latin typeface="Franklin Gothic Medium" panose="020B0603020102020204" pitchFamily="34" charset="0"/>
              </a:rPr>
              <a:t>Wereldwijde community die ondersteuning en documentatie biedt</a:t>
            </a:r>
          </a:p>
          <a:p>
            <a:pPr>
              <a:buFont typeface="Arial" panose="020B0604020202020204" pitchFamily="34" charset="0"/>
              <a:buChar char="•"/>
            </a:pPr>
            <a:r>
              <a:rPr lang="nl-NL" altLang="nl-NL" sz="2000" dirty="0">
                <a:latin typeface="Franklin Gothic Medium" panose="020B0603020102020204" pitchFamily="34" charset="0"/>
              </a:rPr>
              <a:t>Nederlandstalige documentatie die altijd actueel is</a:t>
            </a:r>
          </a:p>
          <a:p>
            <a:pPr>
              <a:buFont typeface="Arial" panose="020B0604020202020204" pitchFamily="34" charset="0"/>
              <a:buChar char="•"/>
            </a:pPr>
            <a:r>
              <a:rPr lang="nl-NL" altLang="nl-NL" sz="2000" dirty="0">
                <a:latin typeface="Franklin Gothic Medium" panose="020B0603020102020204" pitchFamily="34" charset="0"/>
              </a:rPr>
              <a:t>Meer dan 60 taalpakketten beschikbaar: je kunt meerdere talen in één website toepassen; ben je niet tevreden over de meegeleverde vertaling, dan kun je die eenvoudig overschrijven</a:t>
            </a:r>
          </a:p>
          <a:p>
            <a:pPr>
              <a:buFont typeface="Arial" panose="020B0604020202020204" pitchFamily="34" charset="0"/>
              <a:buChar char="•"/>
            </a:pPr>
            <a:r>
              <a:rPr lang="nl-NL" altLang="nl-NL" sz="2000" dirty="0">
                <a:latin typeface="Franklin Gothic Medium" panose="020B0603020102020204" pitchFamily="34" charset="0"/>
              </a:rPr>
              <a:t>Duizenden templates verkrijgbaar (gratis en betaald) om je website een eigen stijl te geven, zonder dat je daarvoor uitgebreide programmeerkennis hoeft te hebben</a:t>
            </a:r>
          </a:p>
          <a:p>
            <a:pPr>
              <a:buFont typeface="Arial" panose="020B0604020202020204" pitchFamily="34" charset="0"/>
              <a:buChar char="•"/>
            </a:pPr>
            <a:r>
              <a:rPr lang="nl-NL" altLang="nl-NL" sz="2000" dirty="0">
                <a:latin typeface="Franklin Gothic Medium" panose="020B0603020102020204" pitchFamily="34" charset="0"/>
              </a:rPr>
              <a:t>Uit te breiden met talloze extensies uit de </a:t>
            </a:r>
            <a:r>
              <a:rPr lang="nl-NL" altLang="nl-NL" sz="2000" b="1" dirty="0">
                <a:solidFill>
                  <a:srgbClr val="FF0000"/>
                </a:solidFill>
                <a:latin typeface="Franklin Gothic Medium" panose="020B0603020102020204" pitchFamily="34" charset="0"/>
              </a:rPr>
              <a:t>Joomla </a:t>
            </a:r>
            <a:r>
              <a:rPr lang="nl-NL" altLang="nl-NL" sz="2000" b="1" dirty="0" err="1">
                <a:solidFill>
                  <a:srgbClr val="FF0000"/>
                </a:solidFill>
                <a:latin typeface="Franklin Gothic Medium" panose="020B0603020102020204" pitchFamily="34" charset="0"/>
              </a:rPr>
              <a:t>Extensions</a:t>
            </a:r>
            <a:r>
              <a:rPr lang="nl-NL" altLang="nl-NL" sz="2000" b="1" dirty="0">
                <a:solidFill>
                  <a:srgbClr val="FF0000"/>
                </a:solidFill>
                <a:latin typeface="Franklin Gothic Medium" panose="020B0603020102020204" pitchFamily="34" charset="0"/>
              </a:rPr>
              <a:t> Directory </a:t>
            </a:r>
            <a:r>
              <a:rPr lang="nl-NL" altLang="nl-NL" sz="2000" dirty="0">
                <a:latin typeface="Franklin Gothic Medium" panose="020B0603020102020204" pitchFamily="34" charset="0"/>
              </a:rPr>
              <a:t>die relatief snel en makkelijk te installeren zijn: een shop bijvoorbeeld, of een fotogalerij, een portfolio, of een forum, een evenementenagenda…</a:t>
            </a:r>
          </a:p>
          <a:p>
            <a:pPr>
              <a:buFont typeface="Arial" panose="020B0604020202020204" pitchFamily="34" charset="0"/>
              <a:buChar char="•"/>
            </a:pPr>
            <a:r>
              <a:rPr lang="nl-NL" altLang="nl-NL" sz="2000" dirty="0">
                <a:latin typeface="Franklin Gothic Medium" panose="020B0603020102020204" pitchFamily="34" charset="0"/>
              </a:rPr>
              <a:t>Eenvoudig up </a:t>
            </a:r>
            <a:r>
              <a:rPr lang="nl-NL" altLang="nl-NL" sz="2000" dirty="0" err="1">
                <a:latin typeface="Franklin Gothic Medium" panose="020B0603020102020204" pitchFamily="34" charset="0"/>
              </a:rPr>
              <a:t>to</a:t>
            </a:r>
            <a:r>
              <a:rPr lang="nl-NL" altLang="nl-NL" sz="2000" dirty="0">
                <a:latin typeface="Franklin Gothic Medium" panose="020B0603020102020204" pitchFamily="34" charset="0"/>
              </a:rPr>
              <a:t> date te houden met ingebouwde update functies</a:t>
            </a:r>
          </a:p>
          <a:p>
            <a:pPr>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282232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15</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4000" dirty="0">
                <a:latin typeface="Franklin Gothic Medium" panose="020B0603020102020204" pitchFamily="34" charset="0"/>
              </a:rPr>
              <a:t>Achtergrond Joomla:</a:t>
            </a:r>
          </a:p>
          <a:p>
            <a:pPr marL="0" indent="0">
              <a:buFontTx/>
              <a:buNone/>
            </a:pPr>
            <a:r>
              <a:rPr lang="nl-NL" altLang="nl-NL" sz="2000" dirty="0">
                <a:latin typeface="Franklin Gothic Medium" panose="020B0603020102020204" pitchFamily="34" charset="0"/>
              </a:rPr>
              <a:t>Joomla! is geschreven in PHP en werkt met een </a:t>
            </a:r>
            <a:r>
              <a:rPr lang="nl-NL" altLang="nl-NL" sz="2000" dirty="0" err="1">
                <a:latin typeface="Franklin Gothic Medium" panose="020B0603020102020204" pitchFamily="34" charset="0"/>
              </a:rPr>
              <a:t>MySQL</a:t>
            </a:r>
            <a:r>
              <a:rPr lang="nl-NL" altLang="nl-NL" sz="2000" dirty="0">
                <a:latin typeface="Franklin Gothic Medium" panose="020B0603020102020204" pitchFamily="34" charset="0"/>
              </a:rPr>
              <a:t> of (sinds versie 2.5) MS SQL-database. </a:t>
            </a:r>
          </a:p>
          <a:p>
            <a:pPr marL="0" indent="0">
              <a:buFontTx/>
              <a:buNone/>
            </a:pPr>
            <a:r>
              <a:rPr lang="nl-NL" altLang="nl-NL" sz="2000" dirty="0">
                <a:latin typeface="Franklin Gothic Medium" panose="020B0603020102020204" pitchFamily="34" charset="0"/>
              </a:rPr>
              <a:t>Joomla! heeft functies als het </a:t>
            </a:r>
            <a:r>
              <a:rPr lang="nl-NL" altLang="nl-NL" sz="2000" dirty="0" err="1">
                <a:latin typeface="Franklin Gothic Medium" panose="020B0603020102020204" pitchFamily="34" charset="0"/>
              </a:rPr>
              <a:t>cachen</a:t>
            </a:r>
            <a:r>
              <a:rPr lang="nl-NL" altLang="nl-NL" sz="2000" dirty="0">
                <a:latin typeface="Franklin Gothic Medium" panose="020B0603020102020204" pitchFamily="34" charset="0"/>
              </a:rPr>
              <a:t> van pagina's, RSS-feeds, printversies van pagina's, nieuwsflitsen, blogs, fora, opiniepeilingen, kalender, zoeken en taalinternationalisatie.</a:t>
            </a:r>
          </a:p>
          <a:p>
            <a:pPr marL="0" indent="0">
              <a:buFontTx/>
              <a:buNone/>
            </a:pPr>
            <a:r>
              <a:rPr lang="nl-NL" altLang="nl-NL" sz="2000" i="1" dirty="0">
                <a:latin typeface="Franklin Gothic Medium" panose="020B0603020102020204" pitchFamily="34" charset="0"/>
              </a:rPr>
              <a:t>(De naam Joomla is de Engelse fonetische spelling van het Swahili-woord '</a:t>
            </a:r>
            <a:r>
              <a:rPr lang="nl-NL" altLang="nl-NL" sz="2000" i="1" dirty="0" err="1">
                <a:latin typeface="Franklin Gothic Medium" panose="020B0603020102020204" pitchFamily="34" charset="0"/>
              </a:rPr>
              <a:t>jumla</a:t>
            </a:r>
            <a:r>
              <a:rPr lang="nl-NL" altLang="nl-NL" sz="2000" i="1" dirty="0">
                <a:latin typeface="Franklin Gothic Medium" panose="020B0603020102020204" pitchFamily="34" charset="0"/>
              </a:rPr>
              <a:t>' dat 'alles samen' of 'als één geheel' betekent. De naam is gekozen om de verbintenis van het ontwikkelteam en de gemeenschap met het project te benadrukken.)</a:t>
            </a:r>
          </a:p>
          <a:p>
            <a:pPr>
              <a:buFont typeface="Arial" panose="020B0604020202020204" pitchFamily="34" charset="0"/>
              <a:buChar char="•"/>
            </a:pPr>
            <a:r>
              <a:rPr lang="nl-NL" altLang="nl-NL" sz="2000" dirty="0">
                <a:latin typeface="Franklin Gothic Medium" panose="020B0603020102020204" pitchFamily="34" charset="0"/>
              </a:rPr>
              <a:t>Joomla bestaat uit veel verschillende onderdelen, die zo veel mogelijk modulair gebouwd zijn. Dit om het maken van extensies makkelijk te maken. </a:t>
            </a:r>
          </a:p>
          <a:p>
            <a:pPr>
              <a:buFont typeface="Arial" panose="020B0604020202020204" pitchFamily="34" charset="0"/>
              <a:buChar char="•"/>
            </a:pPr>
            <a:r>
              <a:rPr lang="nl-NL" altLang="nl-NL" sz="2000" dirty="0">
                <a:latin typeface="Franklin Gothic Medium" panose="020B0603020102020204" pitchFamily="34" charset="0"/>
              </a:rPr>
              <a:t>Een overzicht van beschikbare extensies is verkrijgbaar op de </a:t>
            </a:r>
            <a:r>
              <a:rPr lang="nl-NL" altLang="nl-NL" sz="2000" b="1" dirty="0">
                <a:solidFill>
                  <a:srgbClr val="FF0000"/>
                </a:solidFill>
                <a:latin typeface="Franklin Gothic Medium" panose="020B0603020102020204" pitchFamily="34" charset="0"/>
              </a:rPr>
              <a:t>Joomla </a:t>
            </a:r>
            <a:r>
              <a:rPr lang="nl-NL" altLang="nl-NL" sz="2000" b="1" dirty="0" err="1">
                <a:solidFill>
                  <a:srgbClr val="FF0000"/>
                </a:solidFill>
                <a:latin typeface="Franklin Gothic Medium" panose="020B0603020102020204" pitchFamily="34" charset="0"/>
              </a:rPr>
              <a:t>Extensions</a:t>
            </a:r>
            <a:r>
              <a:rPr lang="nl-NL" altLang="nl-NL" sz="2000" b="1" dirty="0">
                <a:solidFill>
                  <a:srgbClr val="FF0000"/>
                </a:solidFill>
                <a:latin typeface="Franklin Gothic Medium" panose="020B0603020102020204" pitchFamily="34" charset="0"/>
              </a:rPr>
              <a:t> Directory: </a:t>
            </a:r>
            <a:r>
              <a:rPr lang="nl-NL" altLang="nl-NL" sz="2000" b="1" dirty="0">
                <a:solidFill>
                  <a:srgbClr val="FF0000"/>
                </a:solidFill>
                <a:latin typeface="Franklin Gothic Medium" panose="020B0603020102020204" pitchFamily="34" charset="0"/>
                <a:hlinkClick r:id="rId2"/>
              </a:rPr>
              <a:t>https://extensions.joomla.org</a:t>
            </a:r>
            <a:endParaRPr lang="nl-NL" altLang="nl-NL" sz="2000" b="1" dirty="0">
              <a:solidFill>
                <a:srgbClr val="FF0000"/>
              </a:solidFill>
              <a:latin typeface="Franklin Gothic Medium" panose="020B0603020102020204" pitchFamily="34" charset="0"/>
            </a:endParaRPr>
          </a:p>
          <a:p>
            <a:pPr marL="0" indent="0">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pic>
        <p:nvPicPr>
          <p:cNvPr id="6" name="Picture 10" descr="Afbeeldingsresultaat voor joomla logo">
            <a:extLst>
              <a:ext uri="{FF2B5EF4-FFF2-40B4-BE49-F238E27FC236}">
                <a16:creationId xmlns:a16="http://schemas.microsoft.com/office/drawing/2014/main" id="{E52ED945-5973-420D-9A95-A71DCC771A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0916" y="289441"/>
            <a:ext cx="2857972" cy="1775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778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16</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2000" dirty="0">
                <a:latin typeface="Franklin Gothic Medium" panose="020B0603020102020204" pitchFamily="34" charset="0"/>
              </a:rPr>
              <a:t>Het Joomla!-</a:t>
            </a:r>
            <a:r>
              <a:rPr lang="nl-NL" altLang="nl-NL" sz="2000" dirty="0" err="1">
                <a:latin typeface="Franklin Gothic Medium" panose="020B0603020102020204" pitchFamily="34" charset="0"/>
              </a:rPr>
              <a:t>framework</a:t>
            </a:r>
            <a:r>
              <a:rPr lang="nl-NL" altLang="nl-NL" sz="2000" dirty="0">
                <a:latin typeface="Franklin Gothic Medium" panose="020B0603020102020204" pitchFamily="34" charset="0"/>
              </a:rPr>
              <a:t>, de kern van het systeem, regelt alle basiselementen van een website, zoals de ingelogde gebruikers, de rechten van bezoekers en gebruikers en het ophalen van gegevens vanuit verschillende bronnen. Vervolgens zijn er drie elementen (extensies) binnen Joomla! die geactiveerd worden door het </a:t>
            </a:r>
            <a:r>
              <a:rPr lang="nl-NL" altLang="nl-NL" sz="2000" dirty="0" err="1">
                <a:latin typeface="Franklin Gothic Medium" panose="020B0603020102020204" pitchFamily="34" charset="0"/>
              </a:rPr>
              <a:t>framework</a:t>
            </a:r>
            <a:r>
              <a:rPr lang="nl-NL" altLang="nl-NL" sz="2000" dirty="0">
                <a:latin typeface="Franklin Gothic Medium" panose="020B0603020102020204" pitchFamily="34" charset="0"/>
              </a:rPr>
              <a:t>:</a:t>
            </a:r>
          </a:p>
          <a:p>
            <a:pPr>
              <a:buFont typeface="Arial" panose="020B0604020202020204" pitchFamily="34" charset="0"/>
              <a:buChar char="•"/>
            </a:pPr>
            <a:r>
              <a:rPr lang="nl-NL" altLang="nl-NL" sz="3200" b="1" dirty="0">
                <a:latin typeface="Franklin Gothic Medium" panose="020B0603020102020204" pitchFamily="34" charset="0"/>
              </a:rPr>
              <a:t>Componenten</a:t>
            </a:r>
            <a:r>
              <a:rPr lang="nl-NL" altLang="nl-NL" sz="2000" dirty="0">
                <a:latin typeface="Franklin Gothic Medium" panose="020B0603020102020204" pitchFamily="34" charset="0"/>
              </a:rPr>
              <a:t>: </a:t>
            </a:r>
            <a:br>
              <a:rPr lang="nl-NL" altLang="nl-NL" sz="2000" dirty="0">
                <a:latin typeface="Franklin Gothic Medium" panose="020B0603020102020204" pitchFamily="34" charset="0"/>
              </a:rPr>
            </a:br>
            <a:r>
              <a:rPr lang="nl-NL" altLang="nl-NL" sz="2000" dirty="0">
                <a:latin typeface="Franklin Gothic Medium" panose="020B0603020102020204" pitchFamily="34" charset="0"/>
              </a:rPr>
              <a:t>programma's geschreven in PHP die daadwerkelijke acties uitvoeren, zoals het verwerken van nieuwsberichten van platte tekst naar HTML-geformatteerde tekst. Het belangrijkste voordeel van componenten is echter de mogelijkheid die ze bieden om de website in kwestie functioneel uit te breiden. Hierbij kan gedacht worden aan een gastenboek, downloadomgeving, fotogalerij, etc.</a:t>
            </a:r>
          </a:p>
          <a:p>
            <a:pPr>
              <a:buFont typeface="Arial" panose="020B0604020202020204" pitchFamily="34" charset="0"/>
              <a:buChar char="•"/>
            </a:pPr>
            <a:r>
              <a:rPr lang="nl-NL" altLang="nl-NL" sz="3200" b="1" dirty="0">
                <a:latin typeface="Franklin Gothic Medium" panose="020B0603020102020204" pitchFamily="34" charset="0"/>
              </a:rPr>
              <a:t>Modules</a:t>
            </a:r>
            <a:r>
              <a:rPr lang="nl-NL" altLang="nl-NL" sz="2000" dirty="0">
                <a:latin typeface="Franklin Gothic Medium" panose="020B0603020102020204" pitchFamily="34" charset="0"/>
              </a:rPr>
              <a:t>: </a:t>
            </a:r>
            <a:br>
              <a:rPr lang="nl-NL" altLang="nl-NL" sz="2000" dirty="0">
                <a:latin typeface="Franklin Gothic Medium" panose="020B0603020102020204" pitchFamily="34" charset="0"/>
              </a:rPr>
            </a:br>
            <a:r>
              <a:rPr lang="nl-NL" altLang="nl-NL" sz="2000" dirty="0">
                <a:latin typeface="Franklin Gothic Medium" panose="020B0603020102020204" pitchFamily="34" charset="0"/>
              </a:rPr>
              <a:t>blokken op de website die naast de hoofdinhoud getoond kunnen worden. Voorbeelden zijn onder andere menu's, kalenders, willekeurige afbeeldingen en recente toevoegingen.</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3905485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17</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None/>
            </a:pPr>
            <a:r>
              <a:rPr lang="nl-NL" altLang="nl-NL" sz="3200" b="1" dirty="0">
                <a:latin typeface="Franklin Gothic Medium" panose="020B0603020102020204" pitchFamily="34" charset="0"/>
              </a:rPr>
              <a:t>Plug-ins</a:t>
            </a:r>
            <a:r>
              <a:rPr lang="nl-NL" altLang="nl-NL" sz="3200" dirty="0">
                <a:latin typeface="Franklin Gothic Medium" panose="020B0603020102020204" pitchFamily="34" charset="0"/>
              </a:rPr>
              <a:t>: </a:t>
            </a:r>
            <a:br>
              <a:rPr lang="nl-NL" altLang="nl-NL" sz="3200" dirty="0">
                <a:latin typeface="Franklin Gothic Medium" panose="020B0603020102020204" pitchFamily="34" charset="0"/>
              </a:rPr>
            </a:br>
            <a:r>
              <a:rPr lang="nl-NL" altLang="nl-NL" sz="2000" dirty="0">
                <a:latin typeface="Franklin Gothic Medium" panose="020B0603020102020204" pitchFamily="34" charset="0"/>
              </a:rPr>
              <a:t>transformeren tekst in de inhoud van een pagina naar een geformatteerde tekst, zonder rekening te houden met de sjablonen/templates. Een standaard bijgeleverde plug-in zorgt er bijvoorbeeld voor dat een e-mailadres in de inhoud van een pagina omgezet wordt naar een voor </a:t>
            </a:r>
            <a:r>
              <a:rPr lang="nl-NL" altLang="nl-NL" sz="2000" dirty="0" err="1">
                <a:latin typeface="Franklin Gothic Medium" panose="020B0603020102020204" pitchFamily="34" charset="0"/>
              </a:rPr>
              <a:t>spambot</a:t>
            </a:r>
            <a:r>
              <a:rPr lang="nl-NL" altLang="nl-NL" sz="2000" dirty="0">
                <a:latin typeface="Franklin Gothic Medium" panose="020B0603020102020204" pitchFamily="34" charset="0"/>
              </a:rPr>
              <a:t> onleesbare code.</a:t>
            </a:r>
          </a:p>
          <a:p>
            <a:pPr marL="0" indent="0">
              <a:buFontTx/>
              <a:buNone/>
            </a:pPr>
            <a:r>
              <a:rPr lang="nl-NL" altLang="nl-NL" sz="3200" b="1" dirty="0">
                <a:latin typeface="Franklin Gothic Medium" panose="020B0603020102020204" pitchFamily="34" charset="0"/>
              </a:rPr>
              <a:t>Template:</a:t>
            </a:r>
          </a:p>
          <a:p>
            <a:pPr marL="0" indent="0">
              <a:buFontTx/>
              <a:buNone/>
            </a:pPr>
            <a:r>
              <a:rPr lang="nl-NL" altLang="nl-NL" sz="2000" dirty="0">
                <a:latin typeface="Franklin Gothic Medium" panose="020B0603020102020204" pitchFamily="34" charset="0"/>
              </a:rPr>
              <a:t>Vervolgens sturen deze elementen hun uitgewerkte inhoud door naar de template, waar de betreffende teksten vervangen worden en conform de vormgeving weergegeven worden zoals in dat template bepaald. </a:t>
            </a:r>
          </a:p>
          <a:p>
            <a:pPr marL="0" indent="0">
              <a:buFontTx/>
              <a:buNone/>
            </a:pPr>
            <a:r>
              <a:rPr lang="nl-NL" altLang="nl-NL" sz="2000" dirty="0">
                <a:latin typeface="Franklin Gothic Medium" panose="020B0603020102020204" pitchFamily="34" charset="0"/>
              </a:rPr>
              <a:t>Hiermee is het </a:t>
            </a:r>
            <a:r>
              <a:rPr lang="nl-NL" altLang="nl-NL" sz="2000" b="1" dirty="0">
                <a:latin typeface="Franklin Gothic Medium" panose="020B0603020102020204" pitchFamily="34" charset="0"/>
              </a:rPr>
              <a:t>template</a:t>
            </a:r>
            <a:r>
              <a:rPr lang="nl-NL" altLang="nl-NL" sz="2000" dirty="0">
                <a:latin typeface="Franklin Gothic Medium" panose="020B0603020102020204" pitchFamily="34" charset="0"/>
              </a:rPr>
              <a:t> uiteindelijk de verantwoordelijke voor de grafische voorstelling van de website. Hier staan de diverse </a:t>
            </a:r>
            <a:r>
              <a:rPr lang="nl-NL" altLang="nl-NL" sz="2000" dirty="0" err="1">
                <a:latin typeface="Franklin Gothic Medium" panose="020B0603020102020204" pitchFamily="34" charset="0"/>
              </a:rPr>
              <a:t>css</a:t>
            </a:r>
            <a:r>
              <a:rPr lang="nl-NL" altLang="nl-NL" sz="2000" dirty="0">
                <a:latin typeface="Franklin Gothic Medium" panose="020B0603020102020204" pitchFamily="34" charset="0"/>
              </a:rPr>
              <a:t>-bestanden voor de opmaak van tekst en de instructies voor de plaatsing van de onderdelen in de betreffende pagina. </a:t>
            </a:r>
          </a:p>
          <a:p>
            <a:pPr marL="0" indent="0">
              <a:buFontTx/>
              <a:buNone/>
            </a:pPr>
            <a:r>
              <a:rPr lang="nl-NL" altLang="nl-NL" sz="2000" dirty="0">
                <a:latin typeface="Franklin Gothic Medium" panose="020B0603020102020204" pitchFamily="34" charset="0"/>
              </a:rPr>
              <a:t>Veel templates en extensies zijn gratis. Daarnaast zijn er ook commerciële aanbieders die een bepaalde service en garantie bieden bij hun aanbod.</a:t>
            </a:r>
          </a:p>
        </p:txBody>
      </p:sp>
    </p:spTree>
    <p:extLst>
      <p:ext uri="{BB962C8B-B14F-4D97-AF65-F5344CB8AC3E}">
        <p14:creationId xmlns:p14="http://schemas.microsoft.com/office/powerpoint/2010/main" val="1616464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18</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2000" dirty="0">
                <a:latin typeface="Franklin Gothic Medium" panose="020B0603020102020204" pitchFamily="34" charset="0"/>
              </a:rPr>
              <a:t>Waarom Joomla ?: </a:t>
            </a:r>
            <a:r>
              <a:rPr lang="nl-NL" altLang="nl-NL" sz="2000" dirty="0">
                <a:latin typeface="Franklin Gothic Medium" panose="020B0603020102020204" pitchFamily="34" charset="0"/>
                <a:hlinkClick r:id="rId2"/>
              </a:rPr>
              <a:t>https://www.joomlacommunity.nl/waarom-joomla</a:t>
            </a:r>
            <a:endParaRPr lang="nl-NL" altLang="nl-NL" sz="2000" dirty="0">
              <a:latin typeface="Franklin Gothic Medium" panose="020B0603020102020204" pitchFamily="34" charset="0"/>
            </a:endParaRPr>
          </a:p>
          <a:p>
            <a:pPr>
              <a:buFontTx/>
              <a:buNone/>
            </a:pPr>
            <a:r>
              <a:rPr lang="nl-NL" altLang="nl-NL" sz="2000" dirty="0">
                <a:latin typeface="Franklin Gothic Medium" panose="020B0603020102020204" pitchFamily="34" charset="0"/>
              </a:rPr>
              <a:t>Een groot scala aan ingebouwde functies</a:t>
            </a:r>
          </a:p>
          <a:p>
            <a:pPr marL="0" indent="0">
              <a:buFontTx/>
              <a:buNone/>
            </a:pPr>
            <a:r>
              <a:rPr lang="nl-NL" altLang="nl-NL" sz="2000" dirty="0">
                <a:latin typeface="Franklin Gothic Medium" panose="020B0603020102020204" pitchFamily="34" charset="0"/>
              </a:rPr>
              <a:t>Honderdduizenden websites draaien er op Joomla: van persoonlijke blogs van (on)bekende personen of organisaties tot grote bedrijven als Exact Software, McDonald's en Sony, ministeries als dat van </a:t>
            </a:r>
            <a:r>
              <a:rPr lang="nl-NL" altLang="nl-NL" sz="2000" dirty="0" err="1">
                <a:latin typeface="Franklin Gothic Medium" panose="020B0603020102020204" pitchFamily="34" charset="0"/>
              </a:rPr>
              <a:t>Volkgezondheid</a:t>
            </a:r>
            <a:r>
              <a:rPr lang="nl-NL" altLang="nl-NL" sz="2000" dirty="0">
                <a:latin typeface="Franklin Gothic Medium" panose="020B0603020102020204" pitchFamily="34" charset="0"/>
              </a:rPr>
              <a:t>, Welzijn &amp; Sport, organisaties als het Vlaams Geneeskundigen Verbond, mediawebsites als </a:t>
            </a:r>
            <a:r>
              <a:rPr lang="nl-NL" altLang="nl-NL" sz="2000" dirty="0" err="1">
                <a:latin typeface="Franklin Gothic Medium" panose="020B0603020102020204" pitchFamily="34" charset="0"/>
              </a:rPr>
              <a:t>FunXL</a:t>
            </a:r>
            <a:r>
              <a:rPr lang="nl-NL" altLang="nl-NL" sz="2000" dirty="0">
                <a:latin typeface="Franklin Gothic Medium" panose="020B0603020102020204" pitchFamily="34" charset="0"/>
              </a:rPr>
              <a:t> en NPO Radio 1.</a:t>
            </a:r>
          </a:p>
          <a:p>
            <a:pPr marL="0" indent="0">
              <a:buFontTx/>
              <a:buNone/>
            </a:pPr>
            <a:r>
              <a:rPr lang="nl-NL" altLang="nl-NL" sz="2000" dirty="0">
                <a:latin typeface="Franklin Gothic Medium" panose="020B0603020102020204" pitchFamily="34" charset="0"/>
              </a:rPr>
              <a:t>Joomla! heeft de nodige prijzen in de wacht gesleept en wordt geleid door een internationaal samenwerkingsverband van meer dan een half miljoen actieve gebruikers. En hoe verschillend die gebruikers ook zijn, één ding hebben ze gemeen: ze helpen iedereen, van de absolute beginners tot de zeer ervaren </a:t>
            </a:r>
            <a:r>
              <a:rPr lang="nl-NL" altLang="nl-NL" sz="2000" dirty="0" err="1">
                <a:latin typeface="Franklin Gothic Medium" panose="020B0603020102020204" pitchFamily="34" charset="0"/>
              </a:rPr>
              <a:t>webontwikkelaar</a:t>
            </a:r>
            <a:r>
              <a:rPr lang="nl-NL" altLang="nl-NL" sz="2000" dirty="0">
                <a:latin typeface="Franklin Gothic Medium" panose="020B0603020102020204" pitchFamily="34" charset="0"/>
              </a:rPr>
              <a:t>.</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2138753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19</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4000" dirty="0">
                <a:latin typeface="Franklin Gothic Medium" panose="020B0603020102020204" pitchFamily="34" charset="0"/>
              </a:rPr>
              <a:t>Sterke punten van Joomla:</a:t>
            </a:r>
          </a:p>
          <a:p>
            <a:pPr>
              <a:buFont typeface="Arial" panose="020B0604020202020204" pitchFamily="34" charset="0"/>
              <a:buChar char="•"/>
            </a:pPr>
            <a:r>
              <a:rPr lang="nl-NL" altLang="nl-NL" sz="2000" dirty="0">
                <a:latin typeface="Franklin Gothic Medium" panose="020B0603020102020204" pitchFamily="34" charset="0"/>
              </a:rPr>
              <a:t>Makkelijk je inhoud beheren</a:t>
            </a:r>
          </a:p>
          <a:p>
            <a:pPr>
              <a:buFont typeface="Arial" panose="020B0604020202020204" pitchFamily="34" charset="0"/>
              <a:buChar char="•"/>
            </a:pPr>
            <a:r>
              <a:rPr lang="nl-NL" altLang="nl-NL" sz="2000" dirty="0">
                <a:latin typeface="Franklin Gothic Medium" panose="020B0603020102020204" pitchFamily="34" charset="0"/>
              </a:rPr>
              <a:t>Menu’s en duidelijke structuur</a:t>
            </a:r>
          </a:p>
          <a:p>
            <a:pPr>
              <a:buFont typeface="Arial" panose="020B0604020202020204" pitchFamily="34" charset="0"/>
              <a:buChar char="•"/>
            </a:pPr>
            <a:r>
              <a:rPr lang="nl-NL" altLang="nl-NL" sz="2000" dirty="0">
                <a:latin typeface="Franklin Gothic Medium" panose="020B0603020102020204" pitchFamily="34" charset="0"/>
              </a:rPr>
              <a:t>Tags en beter en slimmer zoeken</a:t>
            </a:r>
          </a:p>
          <a:p>
            <a:pPr>
              <a:buFont typeface="Arial" panose="020B0604020202020204" pitchFamily="34" charset="0"/>
              <a:buChar char="•"/>
            </a:pPr>
            <a:r>
              <a:rPr lang="nl-NL" altLang="nl-NL" sz="2000" dirty="0">
                <a:latin typeface="Franklin Gothic Medium" panose="020B0603020102020204" pitchFamily="34" charset="0"/>
              </a:rPr>
              <a:t>Tekstverwerker aan de voorkant van je site, versiebeheer</a:t>
            </a:r>
          </a:p>
          <a:p>
            <a:pPr>
              <a:buFont typeface="Arial" panose="020B0604020202020204" pitchFamily="34" charset="0"/>
              <a:buChar char="•"/>
            </a:pPr>
            <a:r>
              <a:rPr lang="nl-NL" altLang="nl-NL" sz="2000" dirty="0">
                <a:latin typeface="Franklin Gothic Medium" panose="020B0603020102020204" pitchFamily="34" charset="0"/>
              </a:rPr>
              <a:t>Gebruikersbeheer en Access Control List</a:t>
            </a:r>
          </a:p>
          <a:p>
            <a:pPr>
              <a:buFont typeface="Arial" panose="020B0604020202020204" pitchFamily="34" charset="0"/>
              <a:buChar char="•"/>
            </a:pPr>
            <a:r>
              <a:rPr lang="nl-NL" altLang="nl-NL" sz="2000" dirty="0">
                <a:latin typeface="Franklin Gothic Medium" panose="020B0603020102020204" pitchFamily="34" charset="0"/>
              </a:rPr>
              <a:t>Ontelbare uitbreidingsmogelijkheden</a:t>
            </a:r>
          </a:p>
          <a:p>
            <a:pPr>
              <a:buFont typeface="Arial" panose="020B0604020202020204" pitchFamily="34" charset="0"/>
              <a:buChar char="•"/>
            </a:pPr>
            <a:r>
              <a:rPr lang="nl-NL" altLang="nl-NL" sz="2000" dirty="0">
                <a:latin typeface="Franklin Gothic Medium" panose="020B0603020102020204" pitchFamily="34" charset="0"/>
              </a:rPr>
              <a:t>Eenvoudig updaten houdt Joomla veilig</a:t>
            </a:r>
          </a:p>
          <a:p>
            <a:pPr>
              <a:buFont typeface="Arial" panose="020B0604020202020204" pitchFamily="34" charset="0"/>
              <a:buChar char="•"/>
            </a:pPr>
            <a:r>
              <a:rPr lang="nl-NL" altLang="nl-NL" sz="2000" dirty="0">
                <a:latin typeface="Franklin Gothic Medium" panose="020B0603020102020204" pitchFamily="34" charset="0"/>
              </a:rPr>
              <a:t>Uitgebreide ondersteuning en geïntegreerde hulpfuncties</a:t>
            </a:r>
          </a:p>
          <a:p>
            <a:pPr>
              <a:buFont typeface="Arial" panose="020B0604020202020204" pitchFamily="34" charset="0"/>
              <a:buChar char="•"/>
            </a:pPr>
            <a:r>
              <a:rPr lang="nl-NL" altLang="nl-NL" sz="2000" dirty="0">
                <a:latin typeface="Franklin Gothic Medium" panose="020B0603020102020204" pitchFamily="34" charset="0"/>
              </a:rPr>
              <a:t>Meertalig</a:t>
            </a:r>
          </a:p>
          <a:p>
            <a:pPr>
              <a:buFont typeface="Arial" panose="020B0604020202020204" pitchFamily="34" charset="0"/>
              <a:buChar char="•"/>
            </a:pPr>
            <a:r>
              <a:rPr lang="nl-NL" altLang="nl-NL" sz="2000" dirty="0">
                <a:latin typeface="Franklin Gothic Medium" panose="020B0603020102020204" pitchFamily="34" charset="0"/>
              </a:rPr>
              <a:t>Mediabeheer</a:t>
            </a:r>
          </a:p>
          <a:p>
            <a:pPr>
              <a:buFont typeface="Arial" panose="020B0604020202020204" pitchFamily="34" charset="0"/>
              <a:buChar char="•"/>
            </a:pPr>
            <a:r>
              <a:rPr lang="nl-NL" altLang="nl-NL" sz="2000" dirty="0">
                <a:latin typeface="Franklin Gothic Medium" panose="020B0603020102020204" pitchFamily="34" charset="0"/>
              </a:rPr>
              <a:t>Advertentiebeheer</a:t>
            </a:r>
          </a:p>
          <a:p>
            <a:pPr>
              <a:buFont typeface="Arial" panose="020B0604020202020204" pitchFamily="34" charset="0"/>
              <a:buChar char="•"/>
            </a:pPr>
            <a:r>
              <a:rPr lang="nl-NL" altLang="nl-NL" sz="2000" dirty="0" err="1">
                <a:latin typeface="Franklin Gothic Medium" panose="020B0603020102020204" pitchFamily="34" charset="0"/>
              </a:rPr>
              <a:t>Syndicatie</a:t>
            </a:r>
            <a:r>
              <a:rPr lang="nl-NL" altLang="nl-NL" sz="2000" dirty="0">
                <a:latin typeface="Franklin Gothic Medium" panose="020B0603020102020204" pitchFamily="34" charset="0"/>
              </a:rPr>
              <a:t> en RSS-feeds</a:t>
            </a:r>
          </a:p>
          <a:p>
            <a:pPr>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2950245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2</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4000" dirty="0">
                <a:latin typeface="Franklin Gothic Medium" panose="020B0603020102020204" pitchFamily="34" charset="0"/>
              </a:rPr>
              <a:t>Agenda</a:t>
            </a:r>
            <a:endParaRPr lang="nl-NL" altLang="nl-NL" sz="2000" dirty="0">
              <a:latin typeface="Franklin Gothic Medium" panose="020B0603020102020204" pitchFamily="34" charset="0"/>
            </a:endParaRPr>
          </a:p>
          <a:p>
            <a:pPr>
              <a:buFont typeface="Arial" panose="020B0604020202020204" pitchFamily="34" charset="0"/>
              <a:buChar char="•"/>
            </a:pPr>
            <a:r>
              <a:rPr lang="nl-NL" altLang="nl-NL" sz="2000" dirty="0">
                <a:latin typeface="Franklin Gothic Medium" panose="020B0603020102020204" pitchFamily="34" charset="0"/>
              </a:rPr>
              <a:t>Wat is een website</a:t>
            </a:r>
          </a:p>
          <a:p>
            <a:pPr>
              <a:buFont typeface="Arial" panose="020B0604020202020204" pitchFamily="34" charset="0"/>
              <a:buChar char="•"/>
            </a:pPr>
            <a:r>
              <a:rPr lang="nl-NL" altLang="nl-NL" sz="2000" dirty="0">
                <a:latin typeface="Franklin Gothic Medium" panose="020B0603020102020204" pitchFamily="34" charset="0"/>
              </a:rPr>
              <a:t>Structuur</a:t>
            </a:r>
          </a:p>
          <a:p>
            <a:pPr>
              <a:buFont typeface="Arial" panose="020B0604020202020204" pitchFamily="34" charset="0"/>
              <a:buChar char="•"/>
            </a:pPr>
            <a:r>
              <a:rPr lang="nl-NL" altLang="nl-NL" sz="2000" dirty="0" err="1">
                <a:latin typeface="Franklin Gothic Medium" panose="020B0603020102020204" pitchFamily="34" charset="0"/>
              </a:rPr>
              <a:t>Hierarchie</a:t>
            </a:r>
            <a:endParaRPr lang="nl-NL" altLang="nl-NL" sz="2000" dirty="0">
              <a:latin typeface="Franklin Gothic Medium" panose="020B0603020102020204" pitchFamily="34" charset="0"/>
            </a:endParaRPr>
          </a:p>
          <a:p>
            <a:pPr>
              <a:buFont typeface="Arial" panose="020B0604020202020204" pitchFamily="34" charset="0"/>
              <a:buChar char="•"/>
            </a:pPr>
            <a:r>
              <a:rPr lang="nl-NL" altLang="nl-NL" sz="2000" dirty="0">
                <a:latin typeface="Franklin Gothic Medium" panose="020B0603020102020204" pitchFamily="34" charset="0"/>
              </a:rPr>
              <a:t>Beheer</a:t>
            </a:r>
          </a:p>
          <a:p>
            <a:pPr>
              <a:buFont typeface="Arial" panose="020B0604020202020204" pitchFamily="34" charset="0"/>
              <a:buChar char="•"/>
            </a:pPr>
            <a:r>
              <a:rPr lang="nl-NL" altLang="nl-NL" sz="2000" dirty="0">
                <a:latin typeface="Franklin Gothic Medium" panose="020B0603020102020204" pitchFamily="34" charset="0"/>
              </a:rPr>
              <a:t>CMS</a:t>
            </a:r>
          </a:p>
          <a:p>
            <a:pPr>
              <a:buFont typeface="Arial" panose="020B0604020202020204" pitchFamily="34" charset="0"/>
              <a:buChar char="•"/>
            </a:pPr>
            <a:r>
              <a:rPr lang="nl-NL" altLang="nl-NL" sz="2000" dirty="0">
                <a:latin typeface="Franklin Gothic Medium" panose="020B0603020102020204" pitchFamily="34" charset="0"/>
              </a:rPr>
              <a:t>Joomla</a:t>
            </a:r>
          </a:p>
          <a:p>
            <a:pPr>
              <a:buFont typeface="Arial" panose="020B0604020202020204" pitchFamily="34" charset="0"/>
              <a:buChar char="•"/>
            </a:pPr>
            <a:r>
              <a:rPr lang="nl-NL" altLang="nl-NL" sz="2000" dirty="0">
                <a:latin typeface="Franklin Gothic Medium" panose="020B0603020102020204" pitchFamily="34" charset="0"/>
              </a:rPr>
              <a:t>Kenmerken</a:t>
            </a:r>
          </a:p>
          <a:p>
            <a:pPr>
              <a:buFont typeface="Arial" panose="020B0604020202020204" pitchFamily="34" charset="0"/>
              <a:buChar char="•"/>
            </a:pPr>
            <a:r>
              <a:rPr lang="nl-NL" altLang="nl-NL" sz="2000" dirty="0">
                <a:latin typeface="Franklin Gothic Medium" panose="020B0603020102020204" pitchFamily="34" charset="0"/>
              </a:rPr>
              <a:t>Joomla </a:t>
            </a:r>
            <a:r>
              <a:rPr lang="nl-NL" altLang="nl-NL" sz="2000" dirty="0" err="1">
                <a:latin typeface="Franklin Gothic Medium" panose="020B0603020102020204" pitchFamily="34" charset="0"/>
              </a:rPr>
              <a:t>framework</a:t>
            </a:r>
            <a:endParaRPr lang="nl-NL" altLang="nl-NL" sz="2000" dirty="0">
              <a:latin typeface="Franklin Gothic Medium" panose="020B0603020102020204" pitchFamily="34" charset="0"/>
            </a:endParaRPr>
          </a:p>
          <a:p>
            <a:pPr>
              <a:buFont typeface="Arial" panose="020B0604020202020204" pitchFamily="34" charset="0"/>
              <a:buChar char="•"/>
            </a:pPr>
            <a:endParaRPr lang="nl-NL" altLang="nl-NL" sz="2000" dirty="0">
              <a:latin typeface="Franklin Gothic Medium" panose="020B06030201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20</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a:t>
            </a:r>
            <a:r>
              <a:rPr lang="nl-NL" altLang="nl-NL">
                <a:latin typeface="Franklin Gothic Heavy" panose="020B0903020102020204" pitchFamily="34" charset="0"/>
              </a:rPr>
              <a:t>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2000" dirty="0">
                <a:latin typeface="Franklin Gothic Medium" panose="020B0603020102020204" pitchFamily="34" charset="0"/>
              </a:rPr>
              <a:t>Live demonstratie van Joomla front-end </a:t>
            </a:r>
            <a:r>
              <a:rPr lang="nl-NL" altLang="nl-NL" sz="2000">
                <a:latin typeface="Franklin Gothic Medium" panose="020B0603020102020204" pitchFamily="34" charset="0"/>
              </a:rPr>
              <a:t>en back-end</a:t>
            </a:r>
          </a:p>
        </p:txBody>
      </p:sp>
    </p:spTree>
    <p:extLst>
      <p:ext uri="{BB962C8B-B14F-4D97-AF65-F5344CB8AC3E}">
        <p14:creationId xmlns:p14="http://schemas.microsoft.com/office/powerpoint/2010/main" val="342913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3</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4000" dirty="0">
                <a:latin typeface="Franklin Gothic Medium" panose="020B0603020102020204" pitchFamily="34" charset="0"/>
              </a:rPr>
              <a:t>Wat is een website?:</a:t>
            </a:r>
          </a:p>
          <a:p>
            <a:pPr marL="0" indent="0">
              <a:buFontTx/>
              <a:buNone/>
            </a:pPr>
            <a:r>
              <a:rPr lang="nl-NL" altLang="nl-NL" sz="2000" dirty="0">
                <a:latin typeface="Franklin Gothic Medium" panose="020B0603020102020204" pitchFamily="34" charset="0"/>
              </a:rPr>
              <a:t>Een website is een verzameling samenhangende webpagina's met gegevens, zoals tekst, afbeeldingen of video's, die opgeslagen worden of in het gebruikte jargon 'gehost' (= letterlijk: 'geherbergd, onderdak geboden') worden. </a:t>
            </a:r>
          </a:p>
          <a:p>
            <a:pPr>
              <a:buFont typeface="Arial" panose="020B0604020202020204" pitchFamily="34" charset="0"/>
              <a:buChar char="•"/>
            </a:pPr>
            <a:r>
              <a:rPr lang="nl-NL" altLang="nl-NL" sz="2000" dirty="0">
                <a:latin typeface="Franklin Gothic Medium" panose="020B0603020102020204" pitchFamily="34" charset="0"/>
              </a:rPr>
              <a:t>De website is vervolgens op een of meer webservers gezet en is (meestal) opvraagbaar gemaakt via internet. </a:t>
            </a:r>
          </a:p>
          <a:p>
            <a:pPr>
              <a:buFont typeface="Arial" panose="020B0604020202020204" pitchFamily="34" charset="0"/>
              <a:buChar char="•"/>
            </a:pPr>
            <a:r>
              <a:rPr lang="nl-NL" altLang="nl-NL" sz="2000" dirty="0">
                <a:latin typeface="Franklin Gothic Medium" panose="020B0603020102020204" pitchFamily="34" charset="0"/>
              </a:rPr>
              <a:t>Een website wordt m.b.v. een webbrowser geraadpleegd; deze vertaald de </a:t>
            </a:r>
            <a:r>
              <a:rPr lang="nl-NL" altLang="nl-NL" sz="2000" dirty="0" err="1">
                <a:latin typeface="Franklin Gothic Medium" panose="020B0603020102020204" pitchFamily="34" charset="0"/>
              </a:rPr>
              <a:t>gebruikkte</a:t>
            </a:r>
            <a:r>
              <a:rPr lang="nl-NL" altLang="nl-NL" sz="2000" dirty="0">
                <a:latin typeface="Franklin Gothic Medium" panose="020B0603020102020204" pitchFamily="34" charset="0"/>
              </a:rPr>
              <a:t> code en scripts in de daadwerkelijke weergave.</a:t>
            </a:r>
          </a:p>
          <a:p>
            <a:pPr>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3915909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4</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4000" dirty="0">
                <a:latin typeface="Franklin Gothic Medium" panose="020B0603020102020204" pitchFamily="34" charset="0"/>
              </a:rPr>
              <a:t>Structuur</a:t>
            </a:r>
          </a:p>
          <a:p>
            <a:pPr>
              <a:buFontTx/>
              <a:buNone/>
            </a:pPr>
            <a:r>
              <a:rPr lang="nl-NL" altLang="nl-NL" sz="2000" i="1" dirty="0">
                <a:latin typeface="Franklin Gothic Medium" panose="020B0603020102020204" pitchFamily="34" charset="0"/>
              </a:rPr>
              <a:t>Homepage</a:t>
            </a:r>
          </a:p>
          <a:p>
            <a:pPr>
              <a:buFont typeface="Arial" panose="020B0604020202020204" pitchFamily="34" charset="0"/>
              <a:buChar char="•"/>
            </a:pPr>
            <a:r>
              <a:rPr lang="nl-NL" altLang="nl-NL" sz="2000" dirty="0">
                <a:latin typeface="Franklin Gothic Medium" panose="020B0603020102020204" pitchFamily="34" charset="0"/>
              </a:rPr>
              <a:t>Elke website heeft een homepage, ook wel index, hoofdpagina of startpagina genoemd.</a:t>
            </a:r>
          </a:p>
          <a:p>
            <a:pPr>
              <a:buFont typeface="Arial" panose="020B0604020202020204" pitchFamily="34" charset="0"/>
              <a:buChar char="•"/>
            </a:pPr>
            <a:r>
              <a:rPr lang="nl-NL" altLang="nl-NL" sz="2000" dirty="0">
                <a:latin typeface="Franklin Gothic Medium" panose="020B0603020102020204" pitchFamily="34" charset="0"/>
              </a:rPr>
              <a:t>De homepage biedt een navigatie om door de rest van de site heen te gaan. </a:t>
            </a:r>
          </a:p>
          <a:p>
            <a:pPr>
              <a:buFont typeface="Arial" panose="020B0604020202020204" pitchFamily="34" charset="0"/>
              <a:buChar char="•"/>
            </a:pPr>
            <a:r>
              <a:rPr lang="nl-NL" altLang="nl-NL" sz="2000" dirty="0">
                <a:latin typeface="Franklin Gothic Medium" panose="020B0603020102020204" pitchFamily="34" charset="0"/>
              </a:rPr>
              <a:t>De homepage kan, maar hoeft niet, een samenvatting te geven van de belangrijkste informatie die op de website staat, bijvoorbeeld in de vorm van categorieën, meest bezochte pagina's, het laatste nieuws etc. </a:t>
            </a:r>
          </a:p>
          <a:p>
            <a:pPr>
              <a:buFont typeface="Arial" panose="020B0604020202020204" pitchFamily="34" charset="0"/>
              <a:buChar char="•"/>
            </a:pPr>
            <a:r>
              <a:rPr lang="nl-NL" altLang="nl-NL" sz="2000" dirty="0">
                <a:latin typeface="Franklin Gothic Medium" panose="020B0603020102020204" pitchFamily="34" charset="0"/>
              </a:rPr>
              <a:t>De hoofdpagina dient als uitvalbasis voor de bezoeker. Een bezoeker kan bijvoorbeeld via de homepage van het ene naar het andere onderdeel navigeren.</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639752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5</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4000" dirty="0">
                <a:latin typeface="Franklin Gothic Medium" panose="020B0603020102020204" pitchFamily="34" charset="0"/>
              </a:rPr>
              <a:t>Web pagina’s</a:t>
            </a:r>
          </a:p>
          <a:p>
            <a:pPr marL="0" indent="0">
              <a:buFontTx/>
              <a:buNone/>
            </a:pPr>
            <a:r>
              <a:rPr lang="nl-NL" altLang="nl-NL" sz="2000" dirty="0">
                <a:latin typeface="Franklin Gothic Medium" panose="020B0603020102020204" pitchFamily="34" charset="0"/>
              </a:rPr>
              <a:t>Web pagina's zijn toegankelijk en worden getransporteerd door het Hypertext Transfer Protocol (HTTP), dat optioneel encryptie kan gebruiken (HTTPS) om bescherming en geheimhouding aan te bieden voor de gebruiker van de web pagina inhoud. </a:t>
            </a:r>
          </a:p>
          <a:p>
            <a:pPr>
              <a:buFont typeface="Arial" panose="020B0604020202020204" pitchFamily="34" charset="0"/>
              <a:buChar char="•"/>
            </a:pPr>
            <a:r>
              <a:rPr lang="nl-NL" altLang="nl-NL" sz="2000" dirty="0">
                <a:latin typeface="Franklin Gothic Medium" panose="020B0603020102020204" pitchFamily="34" charset="0"/>
              </a:rPr>
              <a:t>De toepassing van de gebruiker, meestal een webbrowser, toont de pagina inhoud zoals opgegeven door de HTML instructies.</a:t>
            </a:r>
          </a:p>
          <a:p>
            <a:pPr>
              <a:buFont typeface="Arial" panose="020B0604020202020204" pitchFamily="34" charset="0"/>
              <a:buChar char="•"/>
            </a:pPr>
            <a:r>
              <a:rPr lang="nl-NL" altLang="nl-NL" sz="2000" dirty="0">
                <a:latin typeface="Franklin Gothic Medium" panose="020B0603020102020204" pitchFamily="34" charset="0"/>
              </a:rPr>
              <a:t>Een web pagina is een document, typisch geschreven in simpele tekst, afgewisseld met opmaak instructies in Hypertext </a:t>
            </a:r>
            <a:r>
              <a:rPr lang="nl-NL" altLang="nl-NL" sz="2000" dirty="0" err="1">
                <a:latin typeface="Franklin Gothic Medium" panose="020B0603020102020204" pitchFamily="34" charset="0"/>
              </a:rPr>
              <a:t>Markup</a:t>
            </a:r>
            <a:r>
              <a:rPr lang="nl-NL" altLang="nl-NL" sz="2000" dirty="0">
                <a:latin typeface="Franklin Gothic Medium" panose="020B0603020102020204" pitchFamily="34" charset="0"/>
              </a:rPr>
              <a:t> </a:t>
            </a:r>
            <a:r>
              <a:rPr lang="nl-NL" altLang="nl-NL" sz="2000" dirty="0" err="1">
                <a:latin typeface="Franklin Gothic Medium" panose="020B0603020102020204" pitchFamily="34" charset="0"/>
              </a:rPr>
              <a:t>Lanuage</a:t>
            </a:r>
            <a:r>
              <a:rPr lang="nl-NL" altLang="nl-NL" sz="2000" dirty="0">
                <a:latin typeface="Franklin Gothic Medium" panose="020B0603020102020204" pitchFamily="34" charset="0"/>
              </a:rPr>
              <a:t> of HTML. </a:t>
            </a:r>
          </a:p>
          <a:p>
            <a:pPr>
              <a:buFont typeface="Arial" panose="020B0604020202020204" pitchFamily="34" charset="0"/>
              <a:buChar char="•"/>
            </a:pPr>
            <a:r>
              <a:rPr lang="nl-NL" altLang="nl-NL" sz="2000" dirty="0">
                <a:latin typeface="Franklin Gothic Medium" panose="020B0603020102020204" pitchFamily="34" charset="0"/>
              </a:rPr>
              <a:t>Een webpagina kan elementen van andere websites bevatten door gebruik van de juiste opmaak instructies.</a:t>
            </a:r>
          </a:p>
          <a:p>
            <a:pPr>
              <a:buFont typeface="Arial" panose="020B0604020202020204" pitchFamily="34" charset="0"/>
              <a:buChar char="•"/>
            </a:pPr>
            <a:r>
              <a:rPr lang="nl-NL" altLang="nl-NL" sz="2000" dirty="0">
                <a:latin typeface="Franklin Gothic Medium" panose="020B0603020102020204" pitchFamily="34" charset="0"/>
              </a:rPr>
              <a:t>De pagina's van een website kunnen worden bezocht door middel van een simpele Uniform Resource </a:t>
            </a:r>
            <a:r>
              <a:rPr lang="nl-NL" altLang="nl-NL" sz="2000" dirty="0" err="1">
                <a:latin typeface="Franklin Gothic Medium" panose="020B0603020102020204" pitchFamily="34" charset="0"/>
              </a:rPr>
              <a:t>Locator</a:t>
            </a:r>
            <a:r>
              <a:rPr lang="nl-NL" altLang="nl-NL" sz="2000" dirty="0">
                <a:latin typeface="Franklin Gothic Medium" panose="020B0603020102020204" pitchFamily="34" charset="0"/>
              </a:rPr>
              <a:t> (URL) ofwel de homepagina. De URL's van de pagina's organiseren ze in een hiërarchie, maar links tussen pagina's tonen de structuur van de website en leiden de bezoeker door de website.</a:t>
            </a:r>
          </a:p>
        </p:txBody>
      </p:sp>
    </p:spTree>
    <p:extLst>
      <p:ext uri="{BB962C8B-B14F-4D97-AF65-F5344CB8AC3E}">
        <p14:creationId xmlns:p14="http://schemas.microsoft.com/office/powerpoint/2010/main" val="3530708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6</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2000" dirty="0">
                <a:latin typeface="Franklin Gothic Medium" panose="020B0603020102020204" pitchFamily="34" charset="0"/>
              </a:rPr>
              <a:t>Sommige websites vereisen dat u zich inschrijft om sommige of alle pagina's te bekijken. </a:t>
            </a:r>
          </a:p>
          <a:p>
            <a:pPr marL="0" indent="0">
              <a:buFontTx/>
              <a:buNone/>
            </a:pPr>
            <a:r>
              <a:rPr lang="nl-NL" altLang="nl-NL" sz="2000" dirty="0">
                <a:latin typeface="Franklin Gothic Medium" panose="020B0603020102020204" pitchFamily="34" charset="0"/>
              </a:rPr>
              <a:t>Enkele voorbeelden van zogenoemde </a:t>
            </a:r>
            <a:r>
              <a:rPr lang="nl-NL" altLang="nl-NL" sz="2000" dirty="0" err="1">
                <a:latin typeface="Franklin Gothic Medium" panose="020B0603020102020204" pitchFamily="34" charset="0"/>
              </a:rPr>
              <a:t>subscription</a:t>
            </a:r>
            <a:r>
              <a:rPr lang="nl-NL" altLang="nl-NL" sz="2000" dirty="0">
                <a:latin typeface="Franklin Gothic Medium" panose="020B0603020102020204" pitchFamily="34" charset="0"/>
              </a:rPr>
              <a:t> websites zijn </a:t>
            </a:r>
          </a:p>
          <a:p>
            <a:pPr>
              <a:buFont typeface="Arial" panose="020B0604020202020204" pitchFamily="34" charset="0"/>
              <a:buChar char="•"/>
            </a:pPr>
            <a:r>
              <a:rPr lang="nl-NL" altLang="nl-NL" sz="2000" dirty="0">
                <a:latin typeface="Franklin Gothic Medium" panose="020B0603020102020204" pitchFamily="34" charset="0"/>
              </a:rPr>
              <a:t>vele zakelijke websites, </a:t>
            </a:r>
          </a:p>
          <a:p>
            <a:pPr>
              <a:buFont typeface="Arial" panose="020B0604020202020204" pitchFamily="34" charset="0"/>
              <a:buChar char="•"/>
            </a:pPr>
            <a:r>
              <a:rPr lang="nl-NL" altLang="nl-NL" sz="2000" dirty="0">
                <a:latin typeface="Franklin Gothic Medium" panose="020B0603020102020204" pitchFamily="34" charset="0"/>
              </a:rPr>
              <a:t>stukken van nieuws websites, </a:t>
            </a:r>
          </a:p>
          <a:p>
            <a:pPr>
              <a:buFont typeface="Arial" panose="020B0604020202020204" pitchFamily="34" charset="0"/>
              <a:buChar char="•"/>
            </a:pPr>
            <a:r>
              <a:rPr lang="nl-NL" altLang="nl-NL" sz="2000" dirty="0">
                <a:latin typeface="Franklin Gothic Medium" panose="020B0603020102020204" pitchFamily="34" charset="0"/>
              </a:rPr>
              <a:t>websites van wetenschappelijke tijdschriften, </a:t>
            </a:r>
          </a:p>
          <a:p>
            <a:pPr>
              <a:buFont typeface="Arial" panose="020B0604020202020204" pitchFamily="34" charset="0"/>
              <a:buChar char="•"/>
            </a:pPr>
            <a:r>
              <a:rPr lang="nl-NL" altLang="nl-NL" sz="2000" dirty="0" err="1">
                <a:latin typeface="Franklin Gothic Medium" panose="020B0603020102020204" pitchFamily="34" charset="0"/>
              </a:rPr>
              <a:t>gaming</a:t>
            </a:r>
            <a:r>
              <a:rPr lang="nl-NL" altLang="nl-NL" sz="2000" dirty="0">
                <a:latin typeface="Franklin Gothic Medium" panose="020B0603020102020204" pitchFamily="34" charset="0"/>
              </a:rPr>
              <a:t> websites, </a:t>
            </a:r>
          </a:p>
          <a:p>
            <a:pPr>
              <a:buFont typeface="Arial" panose="020B0604020202020204" pitchFamily="34" charset="0"/>
              <a:buChar char="•"/>
            </a:pPr>
            <a:r>
              <a:rPr lang="nl-NL" altLang="nl-NL" sz="2000" dirty="0" err="1">
                <a:latin typeface="Franklin Gothic Medium" panose="020B0603020102020204" pitchFamily="34" charset="0"/>
              </a:rPr>
              <a:t>file-sharing</a:t>
            </a:r>
            <a:r>
              <a:rPr lang="nl-NL" altLang="nl-NL" sz="2000" dirty="0">
                <a:latin typeface="Franklin Gothic Medium" panose="020B0603020102020204" pitchFamily="34" charset="0"/>
              </a:rPr>
              <a:t> websites, </a:t>
            </a:r>
          </a:p>
          <a:p>
            <a:pPr>
              <a:buFont typeface="Arial" panose="020B0604020202020204" pitchFamily="34" charset="0"/>
              <a:buChar char="•"/>
            </a:pPr>
            <a:r>
              <a:rPr lang="nl-NL" altLang="nl-NL" sz="2000" dirty="0">
                <a:latin typeface="Franklin Gothic Medium" panose="020B0603020102020204" pitchFamily="34" charset="0"/>
              </a:rPr>
              <a:t>web-gebaseerde email, </a:t>
            </a:r>
          </a:p>
          <a:p>
            <a:pPr>
              <a:buFont typeface="Arial" panose="020B0604020202020204" pitchFamily="34" charset="0"/>
              <a:buChar char="•"/>
            </a:pPr>
            <a:r>
              <a:rPr lang="nl-NL" altLang="nl-NL" sz="2000" dirty="0">
                <a:latin typeface="Franklin Gothic Medium" panose="020B0603020102020204" pitchFamily="34" charset="0"/>
              </a:rPr>
              <a:t>sociale netwerk sites, </a:t>
            </a:r>
          </a:p>
          <a:p>
            <a:pPr>
              <a:buFont typeface="Arial" panose="020B0604020202020204" pitchFamily="34" charset="0"/>
              <a:buChar char="•"/>
            </a:pPr>
            <a:r>
              <a:rPr lang="nl-NL" altLang="nl-NL" sz="2000" dirty="0">
                <a:latin typeface="Franklin Gothic Medium" panose="020B0603020102020204" pitchFamily="34" charset="0"/>
              </a:rPr>
              <a:t>websites die real-time beursinformatie aanbieden, </a:t>
            </a:r>
          </a:p>
          <a:p>
            <a:pPr marL="0" indent="0">
              <a:buNone/>
            </a:pPr>
            <a:r>
              <a:rPr lang="nl-NL" altLang="nl-NL" sz="2000" dirty="0">
                <a:latin typeface="Franklin Gothic Medium" panose="020B0603020102020204" pitchFamily="34" charset="0"/>
              </a:rPr>
              <a:t>en websites die verschillende andere diensten aanbieden (bijvoorbeeld sites die het opslaan of delen van bestanden aanbieden, enzovoort).</a:t>
            </a:r>
          </a:p>
          <a:p>
            <a:pPr marL="0" indent="0">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4192293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7</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4000" dirty="0">
                <a:latin typeface="Franklin Gothic Medium" panose="020B0603020102020204" pitchFamily="34" charset="0"/>
              </a:rPr>
              <a:t>Hiërarchie</a:t>
            </a:r>
            <a:endParaRPr lang="nl-NL" altLang="nl-NL" sz="2000" dirty="0">
              <a:latin typeface="Franklin Gothic Medium" panose="020B0603020102020204" pitchFamily="34" charset="0"/>
            </a:endParaRPr>
          </a:p>
          <a:p>
            <a:pPr marL="0" indent="0">
              <a:buFontTx/>
              <a:buNone/>
            </a:pPr>
            <a:r>
              <a:rPr lang="nl-NL" altLang="nl-NL" sz="2000" dirty="0">
                <a:latin typeface="Franklin Gothic Medium" panose="020B0603020102020204" pitchFamily="34" charset="0"/>
              </a:rPr>
              <a:t>Vaak is een website hiërarchisch ingedeeld. </a:t>
            </a:r>
          </a:p>
          <a:p>
            <a:pPr>
              <a:buFont typeface="Arial" panose="020B0604020202020204" pitchFamily="34" charset="0"/>
              <a:buChar char="•"/>
            </a:pPr>
            <a:r>
              <a:rPr lang="nl-NL" altLang="nl-NL" sz="2000" dirty="0">
                <a:latin typeface="Franklin Gothic Medium" panose="020B0603020102020204" pitchFamily="34" charset="0"/>
              </a:rPr>
              <a:t>Een site wordt daarbij onderverdeeld in onderwerpen en eventueel </a:t>
            </a:r>
            <a:r>
              <a:rPr lang="nl-NL" altLang="nl-NL" sz="2000" dirty="0" err="1">
                <a:latin typeface="Franklin Gothic Medium" panose="020B0603020102020204" pitchFamily="34" charset="0"/>
              </a:rPr>
              <a:t>subonderwerpen</a:t>
            </a:r>
            <a:r>
              <a:rPr lang="nl-NL" altLang="nl-NL" sz="2000" dirty="0">
                <a:latin typeface="Franklin Gothic Medium" panose="020B0603020102020204" pitchFamily="34" charset="0"/>
              </a:rPr>
              <a:t>, die elk hun eigen pagina krijgen. </a:t>
            </a:r>
          </a:p>
          <a:p>
            <a:pPr>
              <a:buFont typeface="Arial" panose="020B0604020202020204" pitchFamily="34" charset="0"/>
              <a:buChar char="•"/>
            </a:pPr>
            <a:r>
              <a:rPr lang="nl-NL" altLang="nl-NL" sz="2000" dirty="0">
                <a:latin typeface="Franklin Gothic Medium" panose="020B0603020102020204" pitchFamily="34" charset="0"/>
              </a:rPr>
              <a:t>Door eerst naar de homepage te gaan, dan naar een onderwerppagina en dan naar een </a:t>
            </a:r>
            <a:r>
              <a:rPr lang="nl-NL" altLang="nl-NL" sz="2000" dirty="0" err="1">
                <a:latin typeface="Franklin Gothic Medium" panose="020B0603020102020204" pitchFamily="34" charset="0"/>
              </a:rPr>
              <a:t>subonderwerppagina</a:t>
            </a:r>
            <a:r>
              <a:rPr lang="nl-NL" altLang="nl-NL" sz="2000" dirty="0">
                <a:latin typeface="Franklin Gothic Medium" panose="020B0603020102020204" pitchFamily="34" charset="0"/>
              </a:rPr>
              <a:t> volgt de gebruiker de hiërarchie van een site. </a:t>
            </a:r>
          </a:p>
          <a:p>
            <a:pPr>
              <a:buFont typeface="Arial" panose="020B0604020202020204" pitchFamily="34" charset="0"/>
              <a:buChar char="•"/>
            </a:pPr>
            <a:r>
              <a:rPr lang="nl-NL" altLang="nl-NL" sz="2000" dirty="0">
                <a:latin typeface="Franklin Gothic Medium" panose="020B0603020102020204" pitchFamily="34" charset="0"/>
              </a:rPr>
              <a:t>Een aanbieder kan dit gevolgde pad zichtbaar maken. Dit wordt wel broodkruimelnavigatie genoemd.</a:t>
            </a:r>
          </a:p>
          <a:p>
            <a:pPr marL="0" indent="0">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4050885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8</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a:buFontTx/>
              <a:buNone/>
            </a:pPr>
            <a:r>
              <a:rPr lang="nl-NL" altLang="nl-NL" sz="4000" dirty="0">
                <a:latin typeface="Franklin Gothic Medium" panose="020B0603020102020204" pitchFamily="34" charset="0"/>
              </a:rPr>
              <a:t>Contentmanagementsysteem</a:t>
            </a:r>
            <a:endParaRPr lang="nl-NL" altLang="nl-NL" sz="2000" dirty="0">
              <a:latin typeface="Franklin Gothic Medium" panose="020B0603020102020204" pitchFamily="34" charset="0"/>
            </a:endParaRPr>
          </a:p>
          <a:p>
            <a:pPr marL="0" indent="0">
              <a:buFontTx/>
              <a:buNone/>
            </a:pPr>
            <a:r>
              <a:rPr lang="nl-NL" altLang="nl-NL" sz="2000" dirty="0">
                <a:latin typeface="Franklin Gothic Medium" panose="020B0603020102020204" pitchFamily="34" charset="0"/>
              </a:rPr>
              <a:t>Een website wordt vaak beheerd met een CMS, zoals bijv. </a:t>
            </a:r>
            <a:r>
              <a:rPr lang="nl-NL" altLang="nl-NL" sz="2000" dirty="0" err="1">
                <a:latin typeface="Franklin Gothic Medium" panose="020B0603020102020204" pitchFamily="34" charset="0"/>
              </a:rPr>
              <a:t>Wordpress</a:t>
            </a:r>
            <a:r>
              <a:rPr lang="nl-NL" altLang="nl-NL" sz="2000" dirty="0">
                <a:latin typeface="Franklin Gothic Medium" panose="020B0603020102020204" pitchFamily="34" charset="0"/>
              </a:rPr>
              <a:t>, </a:t>
            </a:r>
            <a:r>
              <a:rPr lang="nl-NL" altLang="nl-NL" sz="2000" dirty="0" err="1">
                <a:latin typeface="Franklin Gothic Medium" panose="020B0603020102020204" pitchFamily="34" charset="0"/>
              </a:rPr>
              <a:t>Drupal</a:t>
            </a:r>
            <a:r>
              <a:rPr lang="nl-NL" altLang="nl-NL" sz="2000" dirty="0">
                <a:latin typeface="Franklin Gothic Medium" panose="020B0603020102020204" pitchFamily="34" charset="0"/>
              </a:rPr>
              <a:t> of Joomla. </a:t>
            </a:r>
          </a:p>
          <a:p>
            <a:pPr>
              <a:buFont typeface="Arial" panose="020B0604020202020204" pitchFamily="34" charset="0"/>
              <a:buChar char="•"/>
            </a:pPr>
            <a:r>
              <a:rPr lang="nl-NL" altLang="nl-NL" sz="2000" dirty="0">
                <a:latin typeface="Franklin Gothic Medium" panose="020B0603020102020204" pitchFamily="34" charset="0"/>
              </a:rPr>
              <a:t>Een dergelijk systeem geeft de gebruiker de gelegenheid om op een simpele manier (zonder direct in HTML te programmeren) een website bij te houden. </a:t>
            </a:r>
          </a:p>
          <a:p>
            <a:pPr>
              <a:buFont typeface="Arial" panose="020B0604020202020204" pitchFamily="34" charset="0"/>
              <a:buChar char="•"/>
            </a:pPr>
            <a:r>
              <a:rPr lang="nl-NL" altLang="nl-NL" sz="2000" dirty="0">
                <a:latin typeface="Franklin Gothic Medium" panose="020B0603020102020204" pitchFamily="34" charset="0"/>
              </a:rPr>
              <a:t>Een CMS bestaat meestal uit een zogenaamd managementgedeelte of administratiegedeelte, waar een gebruiker via een gebruikers- of inlognaam en wachtwoord kan inloggen. </a:t>
            </a:r>
          </a:p>
          <a:p>
            <a:pPr>
              <a:buFont typeface="Arial" panose="020B0604020202020204" pitchFamily="34" charset="0"/>
              <a:buChar char="•"/>
            </a:pPr>
            <a:r>
              <a:rPr lang="nl-NL" altLang="nl-NL" sz="2000" dirty="0">
                <a:latin typeface="Franklin Gothic Medium" panose="020B0603020102020204" pitchFamily="34" charset="0"/>
              </a:rPr>
              <a:t>Vervolgens kan de gebruiker, afhankelijk van het toegangsniveau, nieuwe pagina's aanmaken, afbeeldingen uploaden, forumdiscussies beheren, etc.</a:t>
            </a:r>
          </a:p>
          <a:p>
            <a:pPr marL="0" indent="0">
              <a:buFontTx/>
              <a:buNone/>
            </a:pPr>
            <a:r>
              <a:rPr lang="nl-NL" altLang="nl-NL" sz="2000" dirty="0">
                <a:solidFill>
                  <a:srgbClr val="FF0000"/>
                </a:solidFill>
                <a:latin typeface="Franklin Gothic Medium" panose="020B0603020102020204" pitchFamily="34" charset="0"/>
              </a:rPr>
              <a:t>Om websites te maken met een CMS hoef je geen codetalen als HTML te leren.</a:t>
            </a:r>
          </a:p>
          <a:p>
            <a:pPr marL="0" indent="0">
              <a:buFontTx/>
              <a:buNone/>
            </a:pPr>
            <a:r>
              <a:rPr lang="nl-NL" altLang="nl-NL" sz="2000" dirty="0">
                <a:latin typeface="Franklin Gothic Medium" panose="020B0603020102020204" pitchFamily="34" charset="0"/>
              </a:rPr>
              <a:t>Joomla is een gereedschap waarmee iedereen kan publiceren op internet: of je nu je persoonlijke blog wil bijhouden of een bedrijfs- of verenigingssite wil maken, met Joomla doe je dat zelf. Huur webruimte, krijg Joomla onder de knie, en de wereld ligt aan je voeten.</a:t>
            </a: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2615750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7306D8B6-E997-418B-8EF2-BC816CD51EC5}"/>
              </a:ext>
            </a:extLst>
          </p:cNvPr>
          <p:cNvSpPr>
            <a:spLocks noGrp="1"/>
          </p:cNvSpPr>
          <p:nvPr>
            <p:ph type="sldNum" sz="quarter" idx="11"/>
          </p:nvPr>
        </p:nvSpPr>
        <p:spPr/>
        <p:txBody>
          <a:bodyPr/>
          <a:lstStyle/>
          <a:p>
            <a:fld id="{CE2EE46E-412A-42D6-B5BA-F53EC030ACDF}" type="slidenum">
              <a:rPr lang="nl-NL" altLang="nl-NL"/>
              <a:pPr/>
              <a:t>9</a:t>
            </a:fld>
            <a:endParaRPr lang="nl-NL" altLang="nl-NL"/>
          </a:p>
        </p:txBody>
      </p:sp>
      <p:sp>
        <p:nvSpPr>
          <p:cNvPr id="19458" name="Rectangle 2">
            <a:extLst>
              <a:ext uri="{FF2B5EF4-FFF2-40B4-BE49-F238E27FC236}">
                <a16:creationId xmlns:a16="http://schemas.microsoft.com/office/drawing/2014/main" id="{1C15E644-FBD3-4E4F-AF0D-E91AB3016A12}"/>
              </a:ext>
            </a:extLst>
          </p:cNvPr>
          <p:cNvSpPr>
            <a:spLocks noGrp="1" noChangeArrowheads="1"/>
          </p:cNvSpPr>
          <p:nvPr>
            <p:ph type="title"/>
          </p:nvPr>
        </p:nvSpPr>
        <p:spPr/>
        <p:txBody>
          <a:bodyPr/>
          <a:lstStyle/>
          <a:p>
            <a:r>
              <a:rPr lang="nl-NL" altLang="nl-NL" dirty="0">
                <a:latin typeface="Franklin Gothic Heavy" panose="020B0903020102020204" pitchFamily="34" charset="0"/>
              </a:rPr>
              <a:t>Website maken d.m.v. Joomla</a:t>
            </a:r>
            <a:endParaRPr lang="nl-NL" altLang="nl-NL" dirty="0"/>
          </a:p>
        </p:txBody>
      </p:sp>
      <p:sp>
        <p:nvSpPr>
          <p:cNvPr id="19459" name="Rectangle 3">
            <a:extLst>
              <a:ext uri="{FF2B5EF4-FFF2-40B4-BE49-F238E27FC236}">
                <a16:creationId xmlns:a16="http://schemas.microsoft.com/office/drawing/2014/main" id="{80D0DB3B-B341-4D3E-A7FF-D7E1EF3E8CF1}"/>
              </a:ext>
            </a:extLst>
          </p:cNvPr>
          <p:cNvSpPr>
            <a:spLocks noGrp="1" noChangeArrowheads="1"/>
          </p:cNvSpPr>
          <p:nvPr>
            <p:ph type="body" idx="1"/>
          </p:nvPr>
        </p:nvSpPr>
        <p:spPr/>
        <p:txBody>
          <a:bodyPr/>
          <a:lstStyle/>
          <a:p>
            <a:pPr marL="0" indent="0">
              <a:buFontTx/>
              <a:buNone/>
            </a:pPr>
            <a:r>
              <a:rPr lang="nl-NL" altLang="nl-NL" sz="2000" dirty="0">
                <a:latin typeface="Franklin Gothic Medium" panose="020B0603020102020204" pitchFamily="34" charset="0"/>
              </a:rPr>
              <a:t>Een CMS is een softwaretoepassing, meestal een webapplicatie, die het mogelijk maakt dat mensen eenvoudig, zonder veel technische kennis, documenten en gegevens op internet kunnen publiceren:</a:t>
            </a:r>
          </a:p>
          <a:p>
            <a:pPr>
              <a:buFont typeface="Arial" panose="020B0604020202020204" pitchFamily="34" charset="0"/>
              <a:buChar char="•"/>
            </a:pPr>
            <a:r>
              <a:rPr lang="nl-NL" altLang="nl-NL" sz="2000" dirty="0">
                <a:latin typeface="Franklin Gothic Medium" panose="020B0603020102020204" pitchFamily="34" charset="0"/>
              </a:rPr>
              <a:t>Contentmanagement: een functionaliteit van een CMS is dat gegevens zonder lay-out (als platte tekst) kunnen worden ingevoerd, terwijl de gegevens worden gepresenteerd aan bezoekers met een lay-out door toepassing van sjablonen (template). </a:t>
            </a:r>
          </a:p>
          <a:p>
            <a:pPr>
              <a:buFont typeface="Arial" panose="020B0604020202020204" pitchFamily="34" charset="0"/>
              <a:buChar char="•"/>
            </a:pPr>
            <a:r>
              <a:rPr lang="nl-NL" altLang="nl-NL" sz="2000" dirty="0">
                <a:latin typeface="Franklin Gothic Medium" panose="020B0603020102020204" pitchFamily="34" charset="0"/>
              </a:rPr>
              <a:t>Een CMS is vooral van belang voor websites waarvan de inhoud regelmatig en door verschillende mensen eventueel ook in verschillende rollen en verantwoordelijkheden aanpassing behoeft, en de inhoud in een vaste lay-out (template) wordt gepresenteerd aan bezoekers. </a:t>
            </a:r>
          </a:p>
          <a:p>
            <a:pPr>
              <a:buFont typeface="Arial" panose="020B0604020202020204" pitchFamily="34" charset="0"/>
              <a:buChar char="•"/>
            </a:pPr>
            <a:r>
              <a:rPr lang="nl-NL" altLang="nl-NL" sz="2000" dirty="0">
                <a:latin typeface="Franklin Gothic Medium" panose="020B0603020102020204" pitchFamily="34" charset="0"/>
              </a:rPr>
              <a:t>De meeste websites maken tegenwoordig gebruik van een CMS. </a:t>
            </a:r>
          </a:p>
          <a:p>
            <a:pPr marL="0" indent="0">
              <a:buFontTx/>
              <a:buNone/>
            </a:pPr>
            <a:endParaRPr lang="nl-NL" altLang="nl-NL" sz="2000" dirty="0">
              <a:latin typeface="Franklin Gothic Medium" panose="020B0603020102020204" pitchFamily="34" charset="0"/>
            </a:endParaRPr>
          </a:p>
          <a:p>
            <a:pPr>
              <a:buFontTx/>
              <a:buNone/>
            </a:pPr>
            <a:endParaRPr lang="nl-NL" altLang="nl-NL" sz="2000" dirty="0">
              <a:latin typeface="Franklin Gothic Medium" panose="020B0603020102020204" pitchFamily="34" charset="0"/>
            </a:endParaRPr>
          </a:p>
        </p:txBody>
      </p:sp>
    </p:spTree>
    <p:extLst>
      <p:ext uri="{BB962C8B-B14F-4D97-AF65-F5344CB8AC3E}">
        <p14:creationId xmlns:p14="http://schemas.microsoft.com/office/powerpoint/2010/main" val="439231538"/>
      </p:ext>
    </p:extLst>
  </p:cSld>
  <p:clrMapOvr>
    <a:masterClrMapping/>
  </p:clrMapOvr>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e">
      <a:majorFont>
        <a:latin typeface="Franklin Gothic Heavy"/>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Template>
  <TotalTime>99</TotalTime>
  <Words>2090</Words>
  <Application>Microsoft Office PowerPoint</Application>
  <PresentationFormat>Aangepast</PresentationFormat>
  <Paragraphs>197</Paragraphs>
  <Slides>20</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20</vt:i4>
      </vt:variant>
    </vt:vector>
  </HeadingPairs>
  <TitlesOfParts>
    <vt:vector size="26" baseType="lpstr">
      <vt:lpstr>Arial</vt:lpstr>
      <vt:lpstr>Franklin Gothic Book</vt:lpstr>
      <vt:lpstr>Franklin Gothic Heavy</vt:lpstr>
      <vt:lpstr>Franklin Gothic Medium</vt:lpstr>
      <vt:lpstr>Trebuchet MS</vt:lpstr>
      <vt:lpstr>Presentatie</vt:lpstr>
      <vt:lpstr>Websites maken</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lpstr>Website maken d.m.v. Joomla</vt:lpstr>
    </vt:vector>
  </TitlesOfParts>
  <Company>HCC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fkroes</dc:creator>
  <cp:lastModifiedBy>Peter Nent</cp:lastModifiedBy>
  <cp:revision>17</cp:revision>
  <dcterms:created xsi:type="dcterms:W3CDTF">2007-10-22T07:34:34Z</dcterms:created>
  <dcterms:modified xsi:type="dcterms:W3CDTF">2019-03-24T15:49:32Z</dcterms:modified>
</cp:coreProperties>
</file>