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9" r:id="rId3"/>
    <p:sldId id="276" r:id="rId4"/>
    <p:sldId id="277" r:id="rId5"/>
    <p:sldId id="278" r:id="rId6"/>
    <p:sldId id="262" r:id="rId7"/>
    <p:sldId id="279" r:id="rId8"/>
    <p:sldId id="281" r:id="rId9"/>
    <p:sldId id="282" r:id="rId10"/>
    <p:sldId id="280" r:id="rId11"/>
    <p:sldId id="283" r:id="rId12"/>
    <p:sldId id="285" r:id="rId13"/>
    <p:sldId id="284" r:id="rId14"/>
    <p:sldId id="288" r:id="rId15"/>
    <p:sldId id="286" r:id="rId16"/>
    <p:sldId id="287" r:id="rId17"/>
    <p:sldId id="261" r:id="rId18"/>
  </p:sldIdLst>
  <p:sldSz cx="9144000" cy="5143500" type="screen16x9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357805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715609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073414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431219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1789024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146828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2504633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2862438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bmaster - WSV de Maas Venlo" initials="WWdMV" lastIdx="1" clrIdx="0">
    <p:extLst>
      <p:ext uri="{19B8F6BF-5375-455C-9EA6-DF929625EA0E}">
        <p15:presenceInfo xmlns:p15="http://schemas.microsoft.com/office/powerpoint/2012/main" userId="Webmaster - WSV de Maas Venl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1B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138" d="100"/>
          <a:sy n="138" d="100"/>
        </p:scale>
        <p:origin x="777" y="51"/>
      </p:cViewPr>
      <p:guideLst>
        <p:guide orient="horz" pos="1620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820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0804B-5CF1-40DE-8BB4-94C23F528AA8}" type="datetimeFigureOut">
              <a:rPr lang="nl-NL" smtClean="0"/>
              <a:t>3-3-2024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5F4347-D19E-4D53-B13F-5DA9059B918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4092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/>
              <a:t>Klik om de opmaakprofielen van de modeltekst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96720B4-F167-4421-A8A6-B3EEED21F3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21995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357805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715609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073414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431219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1789024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46828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04633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62438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48884" y="1613351"/>
            <a:ext cx="6643518" cy="1349858"/>
          </a:xfrm>
        </p:spPr>
        <p:txBody>
          <a:bodyPr/>
          <a:lstStyle>
            <a:lvl1pPr algn="ctr"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noProof="0" dirty="0"/>
              <a:t>Klik om het opmaakprofiel te bewerken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48884" y="3118713"/>
            <a:ext cx="6643518" cy="628494"/>
          </a:xfrm>
        </p:spPr>
        <p:txBody>
          <a:bodyPr/>
          <a:lstStyle>
            <a:lvl1pPr marL="0" indent="0" algn="ctr">
              <a:buFontTx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noProof="0" dirty="0"/>
              <a:t>Klik om het opmaakprofiel van de modelondertitel te bewerken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49CE900-3C91-442B-8D78-094ECB07D4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1510"/>
            <a:ext cx="2448272" cy="91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536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7DCA4-0EBB-452C-A523-5970542C389E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3344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4514" y="268893"/>
            <a:ext cx="2053871" cy="4070092"/>
          </a:xfrm>
        </p:spPr>
        <p:txBody>
          <a:bodyPr vert="eaVert"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61544" y="268893"/>
            <a:ext cx="6032651" cy="4070092"/>
          </a:xfrm>
        </p:spPr>
        <p:txBody>
          <a:bodyPr vert="eaVert"/>
          <a:lstStyle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E7682-D0DA-488C-ABE6-51E2F5D38703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095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91959" indent="-291959">
              <a:buFontTx/>
              <a:buBlip>
                <a:blip r:embed="rId2"/>
              </a:buBlip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059" y="4859388"/>
            <a:ext cx="1129425" cy="357442"/>
          </a:xfrm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0715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180" y="3305534"/>
            <a:ext cx="7772944" cy="1021573"/>
          </a:xfrm>
        </p:spPr>
        <p:txBody>
          <a:bodyPr anchor="t"/>
          <a:lstStyle>
            <a:lvl1pPr algn="l">
              <a:defRPr sz="3100" b="1" cap="all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180" y="2180292"/>
            <a:ext cx="7772944" cy="1125242"/>
          </a:xfrm>
        </p:spPr>
        <p:txBody>
          <a:bodyPr anchor="b"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1400"/>
            </a:lvl2pPr>
            <a:lvl3pPr marL="715609" indent="0">
              <a:buNone/>
              <a:defRPr sz="1300"/>
            </a:lvl3pPr>
            <a:lvl4pPr marL="1073414" indent="0">
              <a:buNone/>
              <a:defRPr sz="1100"/>
            </a:lvl4pPr>
            <a:lvl5pPr marL="1431219" indent="0">
              <a:buNone/>
              <a:defRPr sz="1100"/>
            </a:lvl5pPr>
            <a:lvl6pPr marL="1789024" indent="0">
              <a:buNone/>
              <a:defRPr sz="1100"/>
            </a:lvl6pPr>
            <a:lvl7pPr marL="2146828" indent="0">
              <a:buNone/>
              <a:defRPr sz="1100"/>
            </a:lvl7pPr>
            <a:lvl8pPr marL="2504633" indent="0">
              <a:buNone/>
              <a:defRPr sz="1100"/>
            </a:lvl8pPr>
            <a:lvl9pPr marL="2862438" indent="0">
              <a:buNone/>
              <a:defRPr sz="11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171F287-6227-4FAF-A31E-2CB8FB265786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247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1544" y="943821"/>
            <a:ext cx="4042583" cy="3395163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200"/>
            </a:lvl1pPr>
            <a:lvl2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34446" y="943821"/>
            <a:ext cx="4043939" cy="3395163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200"/>
            </a:lvl1pPr>
            <a:lvl2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/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3D2B-3314-4329-8868-B804A229370B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6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472" y="206260"/>
            <a:ext cx="8229057" cy="85743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472" y="1151159"/>
            <a:ext cx="4039868" cy="479470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7805" indent="0">
              <a:buNone/>
              <a:defRPr sz="1600" b="1"/>
            </a:lvl2pPr>
            <a:lvl3pPr marL="715609" indent="0">
              <a:buNone/>
              <a:defRPr sz="1400" b="1"/>
            </a:lvl3pPr>
            <a:lvl4pPr marL="1073414" indent="0">
              <a:buNone/>
              <a:defRPr sz="1300" b="1"/>
            </a:lvl4pPr>
            <a:lvl5pPr marL="1431219" indent="0">
              <a:buNone/>
              <a:defRPr sz="1300" b="1"/>
            </a:lvl5pPr>
            <a:lvl6pPr marL="1789024" indent="0">
              <a:buNone/>
              <a:defRPr sz="1300" b="1"/>
            </a:lvl6pPr>
            <a:lvl7pPr marL="2146828" indent="0">
              <a:buNone/>
              <a:defRPr sz="1300" b="1"/>
            </a:lvl7pPr>
            <a:lvl8pPr marL="2504633" indent="0">
              <a:buNone/>
              <a:defRPr sz="1300" b="1"/>
            </a:lvl8pPr>
            <a:lvl9pPr marL="2862438" indent="0">
              <a:buNone/>
              <a:defRPr sz="1300" b="1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472" y="1630629"/>
            <a:ext cx="4039868" cy="2964289"/>
          </a:xfrm>
        </p:spPr>
        <p:txBody>
          <a:bodyPr/>
          <a:lstStyle>
            <a:lvl1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305" y="1151159"/>
            <a:ext cx="4041224" cy="479470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7805" indent="0">
              <a:buNone/>
              <a:defRPr sz="1600" b="1"/>
            </a:lvl2pPr>
            <a:lvl3pPr marL="715609" indent="0">
              <a:buNone/>
              <a:defRPr sz="1400" b="1"/>
            </a:lvl3pPr>
            <a:lvl4pPr marL="1073414" indent="0">
              <a:buNone/>
              <a:defRPr sz="1300" b="1"/>
            </a:lvl4pPr>
            <a:lvl5pPr marL="1431219" indent="0">
              <a:buNone/>
              <a:defRPr sz="1300" b="1"/>
            </a:lvl5pPr>
            <a:lvl6pPr marL="1789024" indent="0">
              <a:buNone/>
              <a:defRPr sz="1300" b="1"/>
            </a:lvl6pPr>
            <a:lvl7pPr marL="2146828" indent="0">
              <a:buNone/>
              <a:defRPr sz="1300" b="1"/>
            </a:lvl7pPr>
            <a:lvl8pPr marL="2504633" indent="0">
              <a:buNone/>
              <a:defRPr sz="1300" b="1"/>
            </a:lvl8pPr>
            <a:lvl9pPr marL="2862438" indent="0">
              <a:buNone/>
              <a:defRPr sz="1300" b="1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305" y="1630629"/>
            <a:ext cx="4041224" cy="2964289"/>
          </a:xfrm>
        </p:spPr>
        <p:txBody>
          <a:bodyPr/>
          <a:lstStyle>
            <a:lvl1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05C92-8F69-4B73-B355-94B5937AC6A0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3032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B12C7-1389-41DE-ABED-FF7D1DBC52BF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9411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CC852-E4A7-4185-83B3-43E898F27EEC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889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472" y="205179"/>
            <a:ext cx="3008181" cy="871469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609" y="205179"/>
            <a:ext cx="5110920" cy="4389739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472" y="1076648"/>
            <a:ext cx="3008181" cy="3518270"/>
          </a:xfrm>
        </p:spPr>
        <p:txBody>
          <a:bodyPr/>
          <a:lstStyle>
            <a:lvl1pPr marL="0" indent="0">
              <a:buNone/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900"/>
            </a:lvl2pPr>
            <a:lvl3pPr marL="715609" indent="0">
              <a:buNone/>
              <a:defRPr sz="800"/>
            </a:lvl3pPr>
            <a:lvl4pPr marL="1073414" indent="0">
              <a:buNone/>
              <a:defRPr sz="700"/>
            </a:lvl4pPr>
            <a:lvl5pPr marL="1431219" indent="0">
              <a:buNone/>
              <a:defRPr sz="700"/>
            </a:lvl5pPr>
            <a:lvl6pPr marL="1789024" indent="0">
              <a:buNone/>
              <a:defRPr sz="700"/>
            </a:lvl6pPr>
            <a:lvl7pPr marL="2146828" indent="0">
              <a:buNone/>
              <a:defRPr sz="700"/>
            </a:lvl7pPr>
            <a:lvl8pPr marL="2504633" indent="0">
              <a:buNone/>
              <a:defRPr sz="700"/>
            </a:lvl8pPr>
            <a:lvl9pPr marL="2862438" indent="0">
              <a:buNone/>
              <a:defRPr sz="7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8C51B-C2BD-4DC3-A013-D353DC8E40E5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381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1878" y="3600343"/>
            <a:ext cx="5486943" cy="425475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1878" y="460032"/>
            <a:ext cx="5486943" cy="3085236"/>
          </a:xfrm>
        </p:spPr>
        <p:txBody>
          <a:bodyPr/>
          <a:lstStyle>
            <a:lvl1pPr marL="0" indent="0">
              <a:buNone/>
              <a:defRPr sz="2500"/>
            </a:lvl1pPr>
            <a:lvl2pPr marL="357805" indent="0">
              <a:buNone/>
              <a:defRPr sz="2200"/>
            </a:lvl2pPr>
            <a:lvl3pPr marL="715609" indent="0">
              <a:buNone/>
              <a:defRPr sz="1900"/>
            </a:lvl3pPr>
            <a:lvl4pPr marL="1073414" indent="0">
              <a:buNone/>
              <a:defRPr sz="1600"/>
            </a:lvl4pPr>
            <a:lvl5pPr marL="1431219" indent="0">
              <a:buNone/>
              <a:defRPr sz="1600"/>
            </a:lvl5pPr>
            <a:lvl6pPr marL="1789024" indent="0">
              <a:buNone/>
              <a:defRPr sz="1600"/>
            </a:lvl6pPr>
            <a:lvl7pPr marL="2146828" indent="0">
              <a:buNone/>
              <a:defRPr sz="1600"/>
            </a:lvl7pPr>
            <a:lvl8pPr marL="2504633" indent="0">
              <a:buNone/>
              <a:defRPr sz="1600"/>
            </a:lvl8pPr>
            <a:lvl9pPr marL="2862438" indent="0">
              <a:buNone/>
              <a:defRPr sz="16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1878" y="4025817"/>
            <a:ext cx="5486943" cy="603657"/>
          </a:xfrm>
        </p:spPr>
        <p:txBody>
          <a:bodyPr/>
          <a:lstStyle>
            <a:lvl1pPr marL="0" indent="0">
              <a:buNone/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900"/>
            </a:lvl2pPr>
            <a:lvl3pPr marL="715609" indent="0">
              <a:buNone/>
              <a:defRPr sz="800"/>
            </a:lvl3pPr>
            <a:lvl4pPr marL="1073414" indent="0">
              <a:buNone/>
              <a:defRPr sz="700"/>
            </a:lvl4pPr>
            <a:lvl5pPr marL="1431219" indent="0">
              <a:buNone/>
              <a:defRPr sz="700"/>
            </a:lvl5pPr>
            <a:lvl6pPr marL="1789024" indent="0">
              <a:buNone/>
              <a:defRPr sz="700"/>
            </a:lvl6pPr>
            <a:lvl7pPr marL="2146828" indent="0">
              <a:buNone/>
              <a:defRPr sz="700"/>
            </a:lvl7pPr>
            <a:lvl8pPr marL="2504633" indent="0">
              <a:buNone/>
              <a:defRPr sz="700"/>
            </a:lvl8pPr>
            <a:lvl9pPr marL="2862438" indent="0">
              <a:buNone/>
              <a:defRPr sz="7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2DA2A-C3F9-4AAE-A814-691FED891516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2420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1544" y="268892"/>
            <a:ext cx="8216840" cy="404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962" rIns="0" bIns="389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1544" y="943821"/>
            <a:ext cx="8216840" cy="339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962" rIns="0" bIns="389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567" y="4683468"/>
            <a:ext cx="2896867" cy="357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7923" tIns="38962" rIns="77923" bIns="38962" numCol="1" anchor="t" anchorCtr="0" compatLnSpc="1">
            <a:prstTxWarp prst="textNoShape">
              <a:avLst/>
            </a:prstTxWarp>
          </a:bodyPr>
          <a:lstStyle>
            <a:lvl1pPr algn="ctr" defTabSz="778971"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059" y="4878604"/>
            <a:ext cx="1129425" cy="357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7923" tIns="38962" rIns="77923" bIns="38962" numCol="1" anchor="t" anchorCtr="0" compatLnSpc="1">
            <a:prstTxWarp prst="textNoShape">
              <a:avLst/>
            </a:prstTxWarp>
          </a:bodyPr>
          <a:lstStyle>
            <a:lvl1pPr algn="l" defTabSz="778971"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6ECF993-442E-42B1-AFF3-536144E58297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cxnSp>
        <p:nvCxnSpPr>
          <p:cNvPr id="8" name="Rechte verbindingslijn 7"/>
          <p:cNvCxnSpPr/>
          <p:nvPr userDrawn="1"/>
        </p:nvCxnSpPr>
        <p:spPr>
          <a:xfrm>
            <a:off x="138633" y="4678018"/>
            <a:ext cx="8928308" cy="0"/>
          </a:xfrm>
          <a:prstGeom prst="line">
            <a:avLst/>
          </a:prstGeom>
          <a:ln>
            <a:solidFill>
              <a:srgbClr val="78C7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4763978"/>
            <a:ext cx="678517" cy="2560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2pPr>
      <a:lvl3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3pPr>
      <a:lvl4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4pPr>
      <a:lvl5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5pPr>
      <a:lvl6pPr marL="357805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6pPr>
      <a:lvl7pPr marL="715609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7pPr>
      <a:lvl8pPr marL="1073414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8pPr>
      <a:lvl9pPr marL="1431219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9pPr>
    </p:titleStyle>
    <p:bodyStyle>
      <a:lvl1pPr marL="291959" indent="-291959" algn="l" defTabSz="778971" rtl="0" eaLnBrk="0" fontAlgn="base" hangingPunct="0">
        <a:spcBef>
          <a:spcPct val="20000"/>
        </a:spcBef>
        <a:spcAft>
          <a:spcPct val="0"/>
        </a:spcAft>
        <a:buFontTx/>
        <a:buBlip>
          <a:blip r:embed="rId14"/>
        </a:buBlip>
        <a:defRPr sz="28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33613" indent="-243506" algn="l" defTabSz="778971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974024" indent="-195054" algn="l" defTabSz="778971" rtl="0" eaLnBrk="0" fontAlgn="base" hangingPunct="0">
        <a:spcBef>
          <a:spcPct val="20000"/>
        </a:spcBef>
        <a:spcAft>
          <a:spcPct val="0"/>
        </a:spcAft>
        <a:buChar char="o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1364130" indent="-195054" algn="l" defTabSz="778971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1752995" indent="-195054" algn="l" defTabSz="778971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110800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6pPr>
      <a:lvl7pPr marL="2468604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7pPr>
      <a:lvl8pPr marL="2826409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8pPr>
      <a:lvl9pPr marL="3184214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7805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5609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3414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31219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89024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46828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04633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62438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9592" y="1613351"/>
            <a:ext cx="7344816" cy="1349858"/>
          </a:xfrm>
        </p:spPr>
        <p:txBody>
          <a:bodyPr/>
          <a:lstStyle/>
          <a:p>
            <a:pPr eaLnBrk="1" hangingPunct="1"/>
            <a:r>
              <a:rPr lang="en-US" sz="3400" dirty="0"/>
              <a:t>Hoe </a:t>
            </a:r>
            <a:r>
              <a:rPr lang="en-US" sz="3400" dirty="0" err="1"/>
              <a:t>komen</a:t>
            </a:r>
            <a:r>
              <a:rPr lang="en-US" sz="3400" dirty="0"/>
              <a:t> PRIJZEN tot stand</a:t>
            </a:r>
            <a:br>
              <a:rPr lang="en-US" sz="3400" dirty="0"/>
            </a:br>
            <a:r>
              <a:rPr lang="nl-NL" sz="2000" dirty="0"/>
              <a:t>De verschillende principes waarop prijzen tot stand komen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0241" y="3363838"/>
            <a:ext cx="6643518" cy="628494"/>
          </a:xfrm>
        </p:spPr>
        <p:txBody>
          <a:bodyPr/>
          <a:lstStyle/>
          <a:p>
            <a:pPr eaLnBrk="1" hangingPunct="1"/>
            <a:r>
              <a:rPr lang="nl-NL" sz="1600" dirty="0"/>
              <a:t>Door Peter Nent voor HCC!Noord-Limburg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komen PRIJZEN tot stand - MARKTDEFINITIES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943821"/>
            <a:ext cx="7854872" cy="339516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sz="1600" dirty="0"/>
              <a:t>Markten: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b="0" i="0" dirty="0">
                <a:solidFill>
                  <a:srgbClr val="212529"/>
                </a:solidFill>
                <a:effectLst/>
              </a:rPr>
              <a:t>Fabrikant / Producent / Dienstverlener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b="0" i="0" dirty="0">
                <a:solidFill>
                  <a:srgbClr val="212529"/>
                </a:solidFill>
                <a:effectLst/>
              </a:rPr>
              <a:t>Distributeur / Importeur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b="0" i="0" dirty="0">
                <a:solidFill>
                  <a:srgbClr val="212529"/>
                </a:solidFill>
                <a:effectLst/>
              </a:rPr>
              <a:t>Winkelier / </a:t>
            </a:r>
            <a:r>
              <a:rPr lang="nl-NL" sz="1400" b="0" i="0" dirty="0" err="1">
                <a:solidFill>
                  <a:srgbClr val="212529"/>
                </a:solidFill>
                <a:effectLst/>
              </a:rPr>
              <a:t>Reseller</a:t>
            </a:r>
            <a:r>
              <a:rPr lang="nl-NL" sz="1400" b="0" i="0" dirty="0">
                <a:solidFill>
                  <a:srgbClr val="212529"/>
                </a:solidFill>
                <a:effectLst/>
              </a:rPr>
              <a:t> / VAR / Webshop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b="0" i="0" dirty="0">
                <a:solidFill>
                  <a:srgbClr val="212529"/>
                </a:solidFill>
                <a:effectLst/>
              </a:rPr>
              <a:t>Eindgebruiker (</a:t>
            </a:r>
            <a:r>
              <a:rPr lang="nl-NL" sz="1400" b="0" i="0" dirty="0" err="1">
                <a:solidFill>
                  <a:srgbClr val="212529"/>
                </a:solidFill>
                <a:effectLst/>
              </a:rPr>
              <a:t>enduser</a:t>
            </a:r>
            <a:r>
              <a:rPr lang="nl-NL" sz="1400" b="0" i="0" dirty="0">
                <a:solidFill>
                  <a:srgbClr val="212529"/>
                </a:solidFill>
                <a:effectLst/>
              </a:rPr>
              <a:t>)</a:t>
            </a:r>
          </a:p>
          <a:p>
            <a:pPr marL="390107" lvl="1" indent="0">
              <a:buNone/>
            </a:pPr>
            <a:r>
              <a:rPr lang="en-US" sz="1400" b="1" dirty="0"/>
              <a:t>Elke </a:t>
            </a:r>
            <a:r>
              <a:rPr lang="en-US" sz="1400" b="1" dirty="0" err="1"/>
              <a:t>schakel</a:t>
            </a:r>
            <a:r>
              <a:rPr lang="en-US" sz="1400" b="1" dirty="0"/>
              <a:t> in het </a:t>
            </a:r>
            <a:r>
              <a:rPr lang="en-US" sz="1400" b="1" dirty="0" err="1"/>
              <a:t>kanaal</a:t>
            </a:r>
            <a:r>
              <a:rPr lang="en-US" sz="1400" b="1" dirty="0"/>
              <a:t> </a:t>
            </a:r>
            <a:r>
              <a:rPr lang="en-US" sz="1400" b="1" dirty="0" err="1"/>
              <a:t>heeft</a:t>
            </a:r>
            <a:r>
              <a:rPr lang="en-US" sz="1400" b="1" dirty="0"/>
              <a:t> </a:t>
            </a:r>
            <a:r>
              <a:rPr lang="en-US" sz="1400" b="1" dirty="0" err="1"/>
              <a:t>z’n</a:t>
            </a:r>
            <a:r>
              <a:rPr lang="en-US" sz="1400" b="1" dirty="0"/>
              <a:t> </a:t>
            </a:r>
            <a:r>
              <a:rPr lang="en-US" sz="1400" b="1" dirty="0" err="1"/>
              <a:t>toegevoegde</a:t>
            </a:r>
            <a:r>
              <a:rPr lang="en-US" sz="1400" b="1" dirty="0"/>
              <a:t> </a:t>
            </a:r>
            <a:r>
              <a:rPr lang="en-US" sz="1400" b="1" dirty="0" err="1"/>
              <a:t>waarde</a:t>
            </a:r>
            <a:endParaRPr lang="en-US" sz="1400" b="1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10</a:t>
            </a:fld>
            <a:endParaRPr lang="nl-NL" dirty="0"/>
          </a:p>
        </p:txBody>
      </p:sp>
      <p:sp>
        <p:nvSpPr>
          <p:cNvPr id="46" name="Line 5">
            <a:extLst>
              <a:ext uri="{FF2B5EF4-FFF2-40B4-BE49-F238E27FC236}">
                <a16:creationId xmlns:a16="http://schemas.microsoft.com/office/drawing/2014/main" id="{42FA11F3-7DD3-0D1C-7734-7C99DF608652}"/>
              </a:ext>
            </a:extLst>
          </p:cNvPr>
          <p:cNvSpPr>
            <a:spLocks noChangeShapeType="1"/>
          </p:cNvSpPr>
          <p:nvPr/>
        </p:nvSpPr>
        <p:spPr bwMode="auto">
          <a:xfrm>
            <a:off x="1331640" y="3376662"/>
            <a:ext cx="0" cy="21590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nl-NL"/>
          </a:p>
        </p:txBody>
      </p:sp>
      <p:sp>
        <p:nvSpPr>
          <p:cNvPr id="53" name="Line 12">
            <a:extLst>
              <a:ext uri="{FF2B5EF4-FFF2-40B4-BE49-F238E27FC236}">
                <a16:creationId xmlns:a16="http://schemas.microsoft.com/office/drawing/2014/main" id="{07717319-4AFA-7A7A-0994-B02F12518B4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62440" y="3376662"/>
            <a:ext cx="0" cy="21590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nl-NL"/>
          </a:p>
        </p:txBody>
      </p:sp>
      <p:sp>
        <p:nvSpPr>
          <p:cNvPr id="55" name="Line 14">
            <a:extLst>
              <a:ext uri="{FF2B5EF4-FFF2-40B4-BE49-F238E27FC236}">
                <a16:creationId xmlns:a16="http://schemas.microsoft.com/office/drawing/2014/main" id="{35A24CA4-F9AE-459F-D9A4-724DE4D4B6BC}"/>
              </a:ext>
            </a:extLst>
          </p:cNvPr>
          <p:cNvSpPr>
            <a:spLocks noChangeShapeType="1"/>
          </p:cNvSpPr>
          <p:nvPr/>
        </p:nvSpPr>
        <p:spPr bwMode="auto">
          <a:xfrm>
            <a:off x="1331640" y="3579862"/>
            <a:ext cx="1562100" cy="0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56" name="Line 16">
            <a:extLst>
              <a:ext uri="{FF2B5EF4-FFF2-40B4-BE49-F238E27FC236}">
                <a16:creationId xmlns:a16="http://schemas.microsoft.com/office/drawing/2014/main" id="{508C91A3-C5EF-DCE5-61B1-2B37C23255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1928" y="3579862"/>
            <a:ext cx="1560512" cy="0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99" name="Text Box 33">
            <a:extLst>
              <a:ext uri="{FF2B5EF4-FFF2-40B4-BE49-F238E27FC236}">
                <a16:creationId xmlns:a16="http://schemas.microsoft.com/office/drawing/2014/main" id="{D3A8C2A9-6EA5-8BE8-EEA2-401AC0B43A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86" y="3037582"/>
            <a:ext cx="1092200" cy="308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ahoma" panose="020B0604030504040204" pitchFamily="34" charset="0"/>
              </a:rPr>
              <a:t>Fabrikant</a:t>
            </a:r>
          </a:p>
        </p:txBody>
      </p:sp>
      <p:sp>
        <p:nvSpPr>
          <p:cNvPr id="100" name="Text Box 33">
            <a:extLst>
              <a:ext uri="{FF2B5EF4-FFF2-40B4-BE49-F238E27FC236}">
                <a16:creationId xmlns:a16="http://schemas.microsoft.com/office/drawing/2014/main" id="{3BA2048A-CE78-2638-AECD-35C8766DB6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2746" y="3024810"/>
            <a:ext cx="1315435" cy="308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ahoma" panose="020B0604030504040204" pitchFamily="34" charset="0"/>
              </a:rPr>
              <a:t>Distributeur</a:t>
            </a:r>
          </a:p>
        </p:txBody>
      </p:sp>
      <p:sp>
        <p:nvSpPr>
          <p:cNvPr id="101" name="Text Box 33">
            <a:extLst>
              <a:ext uri="{FF2B5EF4-FFF2-40B4-BE49-F238E27FC236}">
                <a16:creationId xmlns:a16="http://schemas.microsoft.com/office/drawing/2014/main" id="{BC587604-68A8-793C-F4C7-FABA205CDE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8757" y="3001470"/>
            <a:ext cx="1092199" cy="308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ahoma" panose="020B0604030504040204" pitchFamily="34" charset="0"/>
              </a:rPr>
              <a:t>Winkelier</a:t>
            </a:r>
          </a:p>
        </p:txBody>
      </p:sp>
      <p:sp>
        <p:nvSpPr>
          <p:cNvPr id="102" name="Text Box 33">
            <a:extLst>
              <a:ext uri="{FF2B5EF4-FFF2-40B4-BE49-F238E27FC236}">
                <a16:creationId xmlns:a16="http://schemas.microsoft.com/office/drawing/2014/main" id="{ED705380-1927-55FD-CA4F-682BBDBA5B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6136" y="3001470"/>
            <a:ext cx="1672279" cy="308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ahoma" panose="020B0604030504040204" pitchFamily="34" charset="0"/>
              </a:rPr>
              <a:t>Eindgebruiker</a:t>
            </a:r>
          </a:p>
        </p:txBody>
      </p:sp>
      <p:sp>
        <p:nvSpPr>
          <p:cNvPr id="103" name="Line 12">
            <a:extLst>
              <a:ext uri="{FF2B5EF4-FFF2-40B4-BE49-F238E27FC236}">
                <a16:creationId xmlns:a16="http://schemas.microsoft.com/office/drawing/2014/main" id="{E864F431-E8E2-FBE5-6497-3398626F246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01928" y="3346001"/>
            <a:ext cx="0" cy="21590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nl-NL"/>
          </a:p>
        </p:txBody>
      </p:sp>
      <p:sp>
        <p:nvSpPr>
          <p:cNvPr id="104" name="Line 12">
            <a:extLst>
              <a:ext uri="{FF2B5EF4-FFF2-40B4-BE49-F238E27FC236}">
                <a16:creationId xmlns:a16="http://schemas.microsoft.com/office/drawing/2014/main" id="{FA171974-D797-2549-4375-38B0C1668C9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92198" y="3376662"/>
            <a:ext cx="0" cy="21590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nl-NL"/>
          </a:p>
        </p:txBody>
      </p:sp>
      <p:sp>
        <p:nvSpPr>
          <p:cNvPr id="105" name="Line 16">
            <a:extLst>
              <a:ext uri="{FF2B5EF4-FFF2-40B4-BE49-F238E27FC236}">
                <a16:creationId xmlns:a16="http://schemas.microsoft.com/office/drawing/2014/main" id="{157DE319-F045-DFBE-A976-5456BEAD427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92197" y="3579861"/>
            <a:ext cx="2032115" cy="1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06" name="Text Box 33">
            <a:extLst>
              <a:ext uri="{FF2B5EF4-FFF2-40B4-BE49-F238E27FC236}">
                <a16:creationId xmlns:a16="http://schemas.microsoft.com/office/drawing/2014/main" id="{2D488A47-0536-07C7-0F1A-14224BC665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5" y="2706096"/>
            <a:ext cx="1280049" cy="308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400" b="1" dirty="0">
                <a:solidFill>
                  <a:srgbClr val="C00000"/>
                </a:solidFill>
                <a:latin typeface="Tahoma" panose="020B0604030504040204" pitchFamily="34" charset="0"/>
              </a:rPr>
              <a:t>Het kanaal:</a:t>
            </a:r>
          </a:p>
        </p:txBody>
      </p:sp>
    </p:spTree>
    <p:extLst>
      <p:ext uri="{BB962C8B-B14F-4D97-AF65-F5344CB8AC3E}">
        <p14:creationId xmlns:p14="http://schemas.microsoft.com/office/powerpoint/2010/main" val="3085119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0" grpId="0"/>
      <p:bldP spid="101" grpId="0"/>
      <p:bldP spid="102" grpId="0"/>
      <p:bldP spid="10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komen PRIJZEN tot stand – VOORBEELD - 1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11</a:t>
            </a:fld>
            <a:endParaRPr lang="nl-NL" dirty="0"/>
          </a:p>
        </p:txBody>
      </p:sp>
      <p:sp>
        <p:nvSpPr>
          <p:cNvPr id="61" name="Text Box 18">
            <a:extLst>
              <a:ext uri="{FF2B5EF4-FFF2-40B4-BE49-F238E27FC236}">
                <a16:creationId xmlns:a16="http://schemas.microsoft.com/office/drawing/2014/main" id="{21499BD2-213E-F4EC-5211-91AE7A086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7126" y="1081857"/>
            <a:ext cx="18923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200" b="0" i="1" dirty="0">
                <a:solidFill>
                  <a:srgbClr val="FF0000"/>
                </a:solidFill>
                <a:latin typeface="Tahoma" panose="020B0604030504040204" pitchFamily="34" charset="0"/>
              </a:rPr>
              <a:t>Referentiepunt:</a:t>
            </a:r>
          </a:p>
          <a:p>
            <a:pPr algn="ctr"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200" u="sng" dirty="0">
                <a:solidFill>
                  <a:srgbClr val="FF0000"/>
                </a:solidFill>
                <a:latin typeface="Tahoma" panose="020B0604030504040204" pitchFamily="34" charset="0"/>
              </a:rPr>
              <a:t>SBP</a:t>
            </a:r>
            <a:r>
              <a:rPr lang="nl-NL" altLang="nl-NL" sz="1200" dirty="0">
                <a:solidFill>
                  <a:srgbClr val="FF0000"/>
                </a:solidFill>
                <a:latin typeface="Tahoma" panose="020B0604030504040204" pitchFamily="34" charset="0"/>
              </a:rPr>
              <a:t> verkoopprijs</a:t>
            </a:r>
          </a:p>
          <a:p>
            <a:pPr algn="ctr"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200" dirty="0">
                <a:solidFill>
                  <a:schemeClr val="hlink"/>
                </a:solidFill>
                <a:latin typeface="Tahoma" panose="020B0604030504040204" pitchFamily="34" charset="0"/>
              </a:rPr>
              <a:t>Standard </a:t>
            </a:r>
            <a:r>
              <a:rPr lang="nl-NL" altLang="nl-NL" sz="1200" dirty="0" err="1">
                <a:solidFill>
                  <a:schemeClr val="hlink"/>
                </a:solidFill>
                <a:latin typeface="Tahoma" panose="020B0604030504040204" pitchFamily="34" charset="0"/>
              </a:rPr>
              <a:t>Buying</a:t>
            </a:r>
            <a:r>
              <a:rPr lang="nl-NL" altLang="nl-NL" sz="1200" dirty="0">
                <a:solidFill>
                  <a:schemeClr val="hlink"/>
                </a:solidFill>
                <a:latin typeface="Tahoma" panose="020B0604030504040204" pitchFamily="34" charset="0"/>
              </a:rPr>
              <a:t> Price</a:t>
            </a:r>
          </a:p>
        </p:txBody>
      </p:sp>
      <p:sp>
        <p:nvSpPr>
          <p:cNvPr id="62" name="Text Box 34">
            <a:extLst>
              <a:ext uri="{FF2B5EF4-FFF2-40B4-BE49-F238E27FC236}">
                <a16:creationId xmlns:a16="http://schemas.microsoft.com/office/drawing/2014/main" id="{839F471A-27C4-BAE1-3043-DD716CA83D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5576" y="1977207"/>
            <a:ext cx="18446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400">
                <a:solidFill>
                  <a:schemeClr val="folHlink"/>
                </a:solidFill>
                <a:latin typeface="Tahoma" panose="020B0604030504040204" pitchFamily="34" charset="0"/>
              </a:rPr>
              <a:t>Advies (bruto) verkoopprijs</a:t>
            </a:r>
            <a:endParaRPr lang="nl-NL" altLang="nl-NL" sz="140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  <p:sp>
        <p:nvSpPr>
          <p:cNvPr id="64" name="Line 5">
            <a:extLst>
              <a:ext uri="{FF2B5EF4-FFF2-40B4-BE49-F238E27FC236}">
                <a16:creationId xmlns:a16="http://schemas.microsoft.com/office/drawing/2014/main" id="{293C290C-0047-136B-1F5B-691142199D68}"/>
              </a:ext>
            </a:extLst>
          </p:cNvPr>
          <p:cNvSpPr>
            <a:spLocks noChangeShapeType="1"/>
          </p:cNvSpPr>
          <p:nvPr/>
        </p:nvSpPr>
        <p:spPr bwMode="auto">
          <a:xfrm>
            <a:off x="1209701" y="2115319"/>
            <a:ext cx="0" cy="21590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nl-NL"/>
          </a:p>
        </p:txBody>
      </p:sp>
      <p:sp>
        <p:nvSpPr>
          <p:cNvPr id="65" name="Line 6">
            <a:extLst>
              <a:ext uri="{FF2B5EF4-FFF2-40B4-BE49-F238E27FC236}">
                <a16:creationId xmlns:a16="http://schemas.microsoft.com/office/drawing/2014/main" id="{776212E3-8543-1A1C-DFEC-1AC0961DBDD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08389" y="2101032"/>
            <a:ext cx="0" cy="20161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nl-NL"/>
          </a:p>
        </p:txBody>
      </p:sp>
      <p:sp>
        <p:nvSpPr>
          <p:cNvPr id="66" name="Line 7">
            <a:extLst>
              <a:ext uri="{FF2B5EF4-FFF2-40B4-BE49-F238E27FC236}">
                <a16:creationId xmlns:a16="http://schemas.microsoft.com/office/drawing/2014/main" id="{A006C415-6E60-5DC4-5FE2-5D2AAC558F4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71801" y="2115319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nl-NL"/>
          </a:p>
        </p:txBody>
      </p:sp>
      <p:sp>
        <p:nvSpPr>
          <p:cNvPr id="67" name="Line 8">
            <a:extLst>
              <a:ext uri="{FF2B5EF4-FFF2-40B4-BE49-F238E27FC236}">
                <a16:creationId xmlns:a16="http://schemas.microsoft.com/office/drawing/2014/main" id="{7C256FC5-180B-CFF8-BEC0-10D2C720155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18014" y="2089919"/>
            <a:ext cx="0" cy="2159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nl-NL"/>
          </a:p>
        </p:txBody>
      </p:sp>
      <p:sp>
        <p:nvSpPr>
          <p:cNvPr id="68" name="Line 9">
            <a:extLst>
              <a:ext uri="{FF2B5EF4-FFF2-40B4-BE49-F238E27FC236}">
                <a16:creationId xmlns:a16="http://schemas.microsoft.com/office/drawing/2014/main" id="{FCCDEC1B-E8E0-8DAA-8E2D-6E4E2A8B016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08539" y="2086744"/>
            <a:ext cx="0" cy="2159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nl-NL"/>
          </a:p>
        </p:txBody>
      </p:sp>
      <p:sp>
        <p:nvSpPr>
          <p:cNvPr id="69" name="Text Box 10">
            <a:extLst>
              <a:ext uri="{FF2B5EF4-FFF2-40B4-BE49-F238E27FC236}">
                <a16:creationId xmlns:a16="http://schemas.microsoft.com/office/drawing/2014/main" id="{F74888C9-B623-23CF-FB32-C40C86EA6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3364" y="2532832"/>
            <a:ext cx="1708150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200" u="sng" dirty="0">
                <a:solidFill>
                  <a:schemeClr val="hlink"/>
                </a:solidFill>
                <a:latin typeface="Tahoma" panose="020B0604030504040204" pitchFamily="34" charset="0"/>
              </a:rPr>
              <a:t>AIP</a:t>
            </a:r>
            <a:br>
              <a:rPr lang="nl-NL" altLang="nl-NL" sz="1200" dirty="0">
                <a:solidFill>
                  <a:schemeClr val="hlink"/>
                </a:solidFill>
                <a:latin typeface="Tahoma" panose="020B0604030504040204" pitchFamily="34" charset="0"/>
              </a:rPr>
            </a:br>
            <a:r>
              <a:rPr lang="nl-NL" altLang="nl-NL" sz="1200" dirty="0">
                <a:solidFill>
                  <a:schemeClr val="hlink"/>
                </a:solidFill>
                <a:latin typeface="Tahoma" panose="020B0604030504040204" pitchFamily="34" charset="0"/>
              </a:rPr>
              <a:t>Actuele </a:t>
            </a:r>
            <a:r>
              <a:rPr lang="nl-NL" altLang="nl-NL" sz="1200" dirty="0" err="1">
                <a:solidFill>
                  <a:schemeClr val="hlink"/>
                </a:solidFill>
                <a:latin typeface="Tahoma" panose="020B0604030504040204" pitchFamily="34" charset="0"/>
              </a:rPr>
              <a:t>InkoopPrijs</a:t>
            </a:r>
            <a:endParaRPr lang="nl-NL" altLang="nl-NL" sz="1200" dirty="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  <p:sp>
        <p:nvSpPr>
          <p:cNvPr id="70" name="Text Box 11">
            <a:extLst>
              <a:ext uri="{FF2B5EF4-FFF2-40B4-BE49-F238E27FC236}">
                <a16:creationId xmlns:a16="http://schemas.microsoft.com/office/drawing/2014/main" id="{2793DC84-31B9-4657-9356-20A978F31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1026" y="2096269"/>
            <a:ext cx="1933575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CCCCFF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nl-NL" sz="900">
                <a:solidFill>
                  <a:srgbClr val="0000FF"/>
                </a:solidFill>
                <a:latin typeface="Arial" panose="020B0604020202020204" pitchFamily="34" charset="0"/>
              </a:rPr>
              <a:t>  </a:t>
            </a:r>
            <a:r>
              <a:rPr lang="en-US" altLang="nl-NL" sz="900">
                <a:latin typeface="Arial" panose="020B0604020202020204" pitchFamily="34" charset="0"/>
              </a:rPr>
              <a:t>%  20  19 …….13   12  11  00</a:t>
            </a:r>
            <a:endParaRPr lang="nl-NL" altLang="nl-NL" sz="900">
              <a:latin typeface="Arial" panose="020B0604020202020204" pitchFamily="34" charset="0"/>
            </a:endParaRPr>
          </a:p>
        </p:txBody>
      </p:sp>
      <p:sp>
        <p:nvSpPr>
          <p:cNvPr id="71" name="Line 12">
            <a:extLst>
              <a:ext uri="{FF2B5EF4-FFF2-40B4-BE49-F238E27FC236}">
                <a16:creationId xmlns:a16="http://schemas.microsoft.com/office/drawing/2014/main" id="{7E066D63-AD34-16D0-27D7-1C2998956ED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40501" y="2115319"/>
            <a:ext cx="0" cy="21590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nl-NL"/>
          </a:p>
        </p:txBody>
      </p:sp>
      <p:sp>
        <p:nvSpPr>
          <p:cNvPr id="72" name="Line 13">
            <a:extLst>
              <a:ext uri="{FF2B5EF4-FFF2-40B4-BE49-F238E27FC236}">
                <a16:creationId xmlns:a16="http://schemas.microsoft.com/office/drawing/2014/main" id="{052B6252-24C5-F4D4-CF6B-0F432DB4BEC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86189" y="2096269"/>
            <a:ext cx="0" cy="2159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nl-NL"/>
          </a:p>
        </p:txBody>
      </p:sp>
      <p:sp>
        <p:nvSpPr>
          <p:cNvPr id="73" name="Line 14">
            <a:extLst>
              <a:ext uri="{FF2B5EF4-FFF2-40B4-BE49-F238E27FC236}">
                <a16:creationId xmlns:a16="http://schemas.microsoft.com/office/drawing/2014/main" id="{D6604115-9BD6-BD2F-33E5-5A2672DE7052}"/>
              </a:ext>
            </a:extLst>
          </p:cNvPr>
          <p:cNvSpPr>
            <a:spLocks noChangeShapeType="1"/>
          </p:cNvSpPr>
          <p:nvPr/>
        </p:nvSpPr>
        <p:spPr bwMode="auto">
          <a:xfrm>
            <a:off x="1209701" y="2318519"/>
            <a:ext cx="1562100" cy="0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74" name="Line 16">
            <a:extLst>
              <a:ext uri="{FF2B5EF4-FFF2-40B4-BE49-F238E27FC236}">
                <a16:creationId xmlns:a16="http://schemas.microsoft.com/office/drawing/2014/main" id="{C8C62DF0-AF84-4E94-6498-8CE1DB6BBD18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9989" y="2318519"/>
            <a:ext cx="1560512" cy="0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75" name="Line 17">
            <a:extLst>
              <a:ext uri="{FF2B5EF4-FFF2-40B4-BE49-F238E27FC236}">
                <a16:creationId xmlns:a16="http://schemas.microsoft.com/office/drawing/2014/main" id="{7587C7EF-9442-2F10-95FB-752C53EE6A1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4751" y="1499369"/>
            <a:ext cx="4763" cy="533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nl-NL"/>
          </a:p>
        </p:txBody>
      </p:sp>
      <p:sp>
        <p:nvSpPr>
          <p:cNvPr id="76" name="Line 19">
            <a:extLst>
              <a:ext uri="{FF2B5EF4-FFF2-40B4-BE49-F238E27FC236}">
                <a16:creationId xmlns:a16="http://schemas.microsoft.com/office/drawing/2014/main" id="{D3F57A62-BF9D-D45F-3D53-E52C8F3D0A1A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4751" y="1499369"/>
            <a:ext cx="2000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77" name="Text Box 28">
            <a:extLst>
              <a:ext uri="{FF2B5EF4-FFF2-40B4-BE49-F238E27FC236}">
                <a16:creationId xmlns:a16="http://schemas.microsoft.com/office/drawing/2014/main" id="{5D7C678F-E643-B3BD-7B47-4B5A804A29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0476" y="1443807"/>
            <a:ext cx="20637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200" dirty="0">
                <a:solidFill>
                  <a:srgbClr val="0066CC"/>
                </a:solidFill>
                <a:latin typeface="Tahoma" panose="020B0604030504040204" pitchFamily="34" charset="0"/>
              </a:rPr>
              <a:t>Harde verkoopmarge %</a:t>
            </a:r>
            <a:endParaRPr lang="nl-NL" altLang="nl-NL" sz="1400" dirty="0">
              <a:solidFill>
                <a:srgbClr val="0066CC"/>
              </a:solidFill>
              <a:latin typeface="Tahoma" panose="020B0604030504040204" pitchFamily="34" charset="0"/>
            </a:endParaRPr>
          </a:p>
        </p:txBody>
      </p:sp>
      <p:sp>
        <p:nvSpPr>
          <p:cNvPr id="78" name="Text Box 32">
            <a:extLst>
              <a:ext uri="{FF2B5EF4-FFF2-40B4-BE49-F238E27FC236}">
                <a16:creationId xmlns:a16="http://schemas.microsoft.com/office/drawing/2014/main" id="{ABDD7EE7-B5D6-F9F0-936B-0CA704F958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4076" y="2674119"/>
            <a:ext cx="4378325" cy="693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200" dirty="0">
                <a:solidFill>
                  <a:schemeClr val="accent2"/>
                </a:solidFill>
                <a:latin typeface="Tahoma" panose="020B0604030504040204" pitchFamily="34" charset="0"/>
              </a:rPr>
              <a:t>   Korting/toeslag op SBP prijs</a:t>
            </a:r>
            <a:endParaRPr lang="nl-NL" altLang="nl-NL" sz="1200" b="0" dirty="0">
              <a:solidFill>
                <a:schemeClr val="accent2"/>
              </a:solidFill>
              <a:latin typeface="Tahoma" panose="020B0604030504040204" pitchFamily="34" charset="0"/>
            </a:endParaRPr>
          </a:p>
          <a:p>
            <a:pPr>
              <a:buClr>
                <a:srgbClr val="AF011E"/>
              </a:buClr>
              <a:buSzPct val="70000"/>
              <a:buFont typeface="Wingdings" panose="05000000000000000000" pitchFamily="2" charset="2"/>
              <a:buChar char="n"/>
            </a:pPr>
            <a:r>
              <a:rPr lang="nl-NL" altLang="nl-NL" sz="900" dirty="0">
                <a:solidFill>
                  <a:srgbClr val="0000FF"/>
                </a:solidFill>
                <a:latin typeface="Tahoma" panose="020B0604030504040204" pitchFamily="34" charset="0"/>
              </a:rPr>
              <a:t> </a:t>
            </a:r>
            <a:r>
              <a:rPr lang="nl-NL" altLang="nl-NL" sz="900" b="0" dirty="0">
                <a:solidFill>
                  <a:srgbClr val="0000FF"/>
                </a:solidFill>
                <a:latin typeface="Tahoma" panose="020B0604030504040204" pitchFamily="34" charset="0"/>
              </a:rPr>
              <a:t>00, 11/12…/20 en 21 t/m 25 korting voor </a:t>
            </a:r>
            <a:r>
              <a:rPr lang="nl-NL" altLang="nl-NL" sz="900" b="0" u="sng" dirty="0">
                <a:solidFill>
                  <a:srgbClr val="0000FF"/>
                </a:solidFill>
                <a:latin typeface="Tahoma" panose="020B0604030504040204" pitchFamily="34" charset="0"/>
              </a:rPr>
              <a:t>alle</a:t>
            </a:r>
            <a:r>
              <a:rPr lang="nl-NL" altLang="nl-NL" sz="900" b="0" dirty="0">
                <a:solidFill>
                  <a:srgbClr val="0000FF"/>
                </a:solidFill>
                <a:latin typeface="Tahoma" panose="020B0604030504040204" pitchFamily="34" charset="0"/>
              </a:rPr>
              <a:t> kortingsgroepen, per VO/Klant</a:t>
            </a:r>
          </a:p>
          <a:p>
            <a:pPr>
              <a:buClr>
                <a:srgbClr val="AF011E"/>
              </a:buClr>
              <a:buSzPct val="70000"/>
              <a:buFont typeface="Wingdings" panose="05000000000000000000" pitchFamily="2" charset="2"/>
              <a:buChar char="n"/>
            </a:pPr>
            <a:r>
              <a:rPr lang="nl-NL" altLang="nl-NL" sz="900" b="0" dirty="0">
                <a:solidFill>
                  <a:srgbClr val="0000FF"/>
                </a:solidFill>
                <a:latin typeface="Tahoma" panose="020B0604030504040204" pitchFamily="34" charset="0"/>
              </a:rPr>
              <a:t> 00, 11/12…/20 en 21 t/m 25 korting per kortingsgroep/VO/Klant</a:t>
            </a:r>
          </a:p>
          <a:p>
            <a:pPr>
              <a:buClr>
                <a:srgbClr val="AF011E"/>
              </a:buClr>
              <a:buSzPct val="70000"/>
              <a:buFont typeface="Wingdings" panose="05000000000000000000" pitchFamily="2" charset="2"/>
              <a:buChar char="n"/>
            </a:pPr>
            <a:r>
              <a:rPr lang="nl-NL" altLang="nl-NL" sz="900" b="0" dirty="0">
                <a:solidFill>
                  <a:srgbClr val="FF9966"/>
                </a:solidFill>
                <a:latin typeface="Tahoma" panose="020B0604030504040204" pitchFamily="34" charset="0"/>
              </a:rPr>
              <a:t> </a:t>
            </a:r>
            <a:r>
              <a:rPr lang="nl-NL" altLang="nl-NL" sz="900" b="0" dirty="0" err="1">
                <a:solidFill>
                  <a:srgbClr val="FF9966"/>
                </a:solidFill>
                <a:latin typeface="Tahoma" panose="020B0604030504040204" pitchFamily="34" charset="0"/>
              </a:rPr>
              <a:t>Uitzonderings</a:t>
            </a:r>
            <a:r>
              <a:rPr lang="nl-NL" altLang="nl-NL" sz="900" b="0" dirty="0" err="1">
                <a:solidFill>
                  <a:srgbClr val="0000FF"/>
                </a:solidFill>
                <a:latin typeface="Tahoma" panose="020B0604030504040204" pitchFamily="34" charset="0"/>
              </a:rPr>
              <a:t>kortingpercentage</a:t>
            </a:r>
            <a:r>
              <a:rPr lang="nl-NL" altLang="nl-NL" sz="900" b="0" dirty="0">
                <a:solidFill>
                  <a:srgbClr val="0000FF"/>
                </a:solidFill>
                <a:latin typeface="Tahoma" panose="020B0604030504040204" pitchFamily="34" charset="0"/>
              </a:rPr>
              <a:t>-%, per kortingsgroep/VO/Klant</a:t>
            </a:r>
          </a:p>
        </p:txBody>
      </p:sp>
      <p:sp>
        <p:nvSpPr>
          <p:cNvPr id="79" name="Text Box 33">
            <a:extLst>
              <a:ext uri="{FF2B5EF4-FFF2-40B4-BE49-F238E27FC236}">
                <a16:creationId xmlns:a16="http://schemas.microsoft.com/office/drawing/2014/main" id="{8B811149-FB68-721E-E0CB-6648D042E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164" y="1985144"/>
            <a:ext cx="10922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400">
                <a:solidFill>
                  <a:schemeClr val="folHlink"/>
                </a:solidFill>
                <a:latin typeface="Tahoma" panose="020B0604030504040204" pitchFamily="34" charset="0"/>
              </a:rPr>
              <a:t>Fabrikant kostprijs</a:t>
            </a:r>
          </a:p>
        </p:txBody>
      </p:sp>
      <p:sp>
        <p:nvSpPr>
          <p:cNvPr id="80" name="Line 35">
            <a:extLst>
              <a:ext uri="{FF2B5EF4-FFF2-40B4-BE49-F238E27FC236}">
                <a16:creationId xmlns:a16="http://schemas.microsoft.com/office/drawing/2014/main" id="{0F3CD597-5351-6E90-9B6E-A81F90D0203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213126" y="2107382"/>
            <a:ext cx="0" cy="195262"/>
          </a:xfrm>
          <a:prstGeom prst="line">
            <a:avLst/>
          </a:prstGeom>
          <a:noFill/>
          <a:ln w="38100">
            <a:solidFill>
              <a:srgbClr val="FF99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nl-NL"/>
          </a:p>
        </p:txBody>
      </p:sp>
      <p:sp>
        <p:nvSpPr>
          <p:cNvPr id="81" name="Line 37">
            <a:extLst>
              <a:ext uri="{FF2B5EF4-FFF2-40B4-BE49-F238E27FC236}">
                <a16:creationId xmlns:a16="http://schemas.microsoft.com/office/drawing/2014/main" id="{074CEB7C-C0C2-A5CC-1782-1D2C6B6F24C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940201" y="2797944"/>
            <a:ext cx="611188" cy="49847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nl-NL"/>
          </a:p>
        </p:txBody>
      </p:sp>
      <p:sp>
        <p:nvSpPr>
          <p:cNvPr id="82" name="Line 45">
            <a:extLst>
              <a:ext uri="{FF2B5EF4-FFF2-40B4-BE49-F238E27FC236}">
                <a16:creationId xmlns:a16="http://schemas.microsoft.com/office/drawing/2014/main" id="{5632DE2D-8796-1D44-1F5F-37E86D99BC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871814" y="2394719"/>
            <a:ext cx="604837" cy="0"/>
          </a:xfrm>
          <a:prstGeom prst="line">
            <a:avLst/>
          </a:prstGeom>
          <a:noFill/>
          <a:ln w="12700">
            <a:solidFill>
              <a:srgbClr val="FF9966"/>
            </a:solidFill>
            <a:prstDash val="dash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nl-NL"/>
          </a:p>
        </p:txBody>
      </p:sp>
      <p:sp>
        <p:nvSpPr>
          <p:cNvPr id="83" name="Line 49">
            <a:extLst>
              <a:ext uri="{FF2B5EF4-FFF2-40B4-BE49-F238E27FC236}">
                <a16:creationId xmlns:a16="http://schemas.microsoft.com/office/drawing/2014/main" id="{25FC2BC5-A7AA-336F-0C28-3204840523C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21214" y="2091507"/>
            <a:ext cx="0" cy="2159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nl-NL"/>
          </a:p>
        </p:txBody>
      </p:sp>
      <p:sp>
        <p:nvSpPr>
          <p:cNvPr id="84" name="Line 50">
            <a:extLst>
              <a:ext uri="{FF2B5EF4-FFF2-40B4-BE49-F238E27FC236}">
                <a16:creationId xmlns:a16="http://schemas.microsoft.com/office/drawing/2014/main" id="{82831645-0EDF-91ED-D6BE-3C6D2E2D94C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03701" y="2088332"/>
            <a:ext cx="0" cy="2159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nl-NL"/>
          </a:p>
        </p:txBody>
      </p:sp>
      <p:cxnSp>
        <p:nvCxnSpPr>
          <p:cNvPr id="85" name="AutoShape 51">
            <a:extLst>
              <a:ext uri="{FF2B5EF4-FFF2-40B4-BE49-F238E27FC236}">
                <a16:creationId xmlns:a16="http://schemas.microsoft.com/office/drawing/2014/main" id="{9EEF1F0F-ECA1-B97B-4AAE-EB8F47384D91}"/>
              </a:ext>
            </a:extLst>
          </p:cNvPr>
          <p:cNvCxnSpPr>
            <a:cxnSpLocks noChangeShapeType="1"/>
            <a:stCxn id="66" idx="1"/>
            <a:endCxn id="65" idx="1"/>
          </p:cNvCxnSpPr>
          <p:nvPr/>
        </p:nvCxnSpPr>
        <p:spPr bwMode="auto">
          <a:xfrm rot="16200000">
            <a:off x="3083745" y="1771625"/>
            <a:ext cx="12700" cy="636588"/>
          </a:xfrm>
          <a:prstGeom prst="curvedConnector3">
            <a:avLst>
              <a:gd name="adj1" fmla="val 837495"/>
            </a:avLst>
          </a:prstGeom>
          <a:noFill/>
          <a:ln w="1905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6" name="AutoShape 52">
            <a:extLst>
              <a:ext uri="{FF2B5EF4-FFF2-40B4-BE49-F238E27FC236}">
                <a16:creationId xmlns:a16="http://schemas.microsoft.com/office/drawing/2014/main" id="{91C41312-DFBF-7EE0-2D55-237AAD63E2D5}"/>
              </a:ext>
            </a:extLst>
          </p:cNvPr>
          <p:cNvCxnSpPr>
            <a:cxnSpLocks noChangeShapeType="1"/>
            <a:stCxn id="66" idx="1"/>
            <a:endCxn id="72" idx="1"/>
          </p:cNvCxnSpPr>
          <p:nvPr/>
        </p:nvCxnSpPr>
        <p:spPr bwMode="auto">
          <a:xfrm rot="16200000">
            <a:off x="3169470" y="1679550"/>
            <a:ext cx="19050" cy="814388"/>
          </a:xfrm>
          <a:prstGeom prst="curvedConnector3">
            <a:avLst>
              <a:gd name="adj1" fmla="val 808329"/>
            </a:avLst>
          </a:prstGeom>
          <a:noFill/>
          <a:ln w="1905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7" name="AutoShape 53">
            <a:extLst>
              <a:ext uri="{FF2B5EF4-FFF2-40B4-BE49-F238E27FC236}">
                <a16:creationId xmlns:a16="http://schemas.microsoft.com/office/drawing/2014/main" id="{CAD43A52-CFEB-7483-91D2-0ABFFFF182A2}"/>
              </a:ext>
            </a:extLst>
          </p:cNvPr>
          <p:cNvCxnSpPr>
            <a:cxnSpLocks noChangeShapeType="1"/>
            <a:stCxn id="66" idx="1"/>
            <a:endCxn id="84" idx="1"/>
          </p:cNvCxnSpPr>
          <p:nvPr/>
        </p:nvCxnSpPr>
        <p:spPr bwMode="auto">
          <a:xfrm rot="16200000">
            <a:off x="3374257" y="1466826"/>
            <a:ext cx="26987" cy="1231900"/>
          </a:xfrm>
          <a:prstGeom prst="curvedConnector3">
            <a:avLst>
              <a:gd name="adj1" fmla="val 805880"/>
            </a:avLst>
          </a:prstGeom>
          <a:noFill/>
          <a:ln w="1905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8" name="AutoShape 54">
            <a:extLst>
              <a:ext uri="{FF2B5EF4-FFF2-40B4-BE49-F238E27FC236}">
                <a16:creationId xmlns:a16="http://schemas.microsoft.com/office/drawing/2014/main" id="{6E8331A4-7DAF-CDA6-EFEE-29708762F2AF}"/>
              </a:ext>
            </a:extLst>
          </p:cNvPr>
          <p:cNvCxnSpPr>
            <a:cxnSpLocks noChangeShapeType="1"/>
            <a:stCxn id="66" idx="1"/>
            <a:endCxn id="67" idx="1"/>
          </p:cNvCxnSpPr>
          <p:nvPr/>
        </p:nvCxnSpPr>
        <p:spPr bwMode="auto">
          <a:xfrm rot="16200000">
            <a:off x="3482208" y="1360462"/>
            <a:ext cx="25400" cy="1446213"/>
          </a:xfrm>
          <a:prstGeom prst="curvedConnector3">
            <a:avLst>
              <a:gd name="adj1" fmla="val 1018750"/>
            </a:avLst>
          </a:prstGeom>
          <a:noFill/>
          <a:ln w="1905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9" name="AutoShape 55">
            <a:extLst>
              <a:ext uri="{FF2B5EF4-FFF2-40B4-BE49-F238E27FC236}">
                <a16:creationId xmlns:a16="http://schemas.microsoft.com/office/drawing/2014/main" id="{FB5B4A45-4A9A-C4C6-08FF-D2DC290F6A94}"/>
              </a:ext>
            </a:extLst>
          </p:cNvPr>
          <p:cNvCxnSpPr>
            <a:cxnSpLocks noChangeShapeType="1"/>
            <a:stCxn id="66" idx="1"/>
            <a:endCxn id="83" idx="1"/>
          </p:cNvCxnSpPr>
          <p:nvPr/>
        </p:nvCxnSpPr>
        <p:spPr bwMode="auto">
          <a:xfrm rot="16200000">
            <a:off x="3584602" y="1259656"/>
            <a:ext cx="23812" cy="1649413"/>
          </a:xfrm>
          <a:prstGeom prst="curvedConnector3">
            <a:avLst>
              <a:gd name="adj1" fmla="val 1266667"/>
            </a:avLst>
          </a:prstGeom>
          <a:noFill/>
          <a:ln w="1905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90" name="AutoShape 56">
            <a:extLst>
              <a:ext uri="{FF2B5EF4-FFF2-40B4-BE49-F238E27FC236}">
                <a16:creationId xmlns:a16="http://schemas.microsoft.com/office/drawing/2014/main" id="{D945AADE-EF2B-C9BF-7377-6EA341C3E735}"/>
              </a:ext>
            </a:extLst>
          </p:cNvPr>
          <p:cNvCxnSpPr>
            <a:cxnSpLocks noChangeShapeType="1"/>
            <a:stCxn id="66" idx="1"/>
            <a:endCxn id="68" idx="1"/>
          </p:cNvCxnSpPr>
          <p:nvPr/>
        </p:nvCxnSpPr>
        <p:spPr bwMode="auto">
          <a:xfrm rot="16200000">
            <a:off x="3675882" y="1163613"/>
            <a:ext cx="28575" cy="1836738"/>
          </a:xfrm>
          <a:prstGeom prst="curvedConnector3">
            <a:avLst>
              <a:gd name="adj1" fmla="val 1188889"/>
            </a:avLst>
          </a:prstGeom>
          <a:noFill/>
          <a:ln w="1905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91" name="AutoShape 58">
            <a:extLst>
              <a:ext uri="{FF2B5EF4-FFF2-40B4-BE49-F238E27FC236}">
                <a16:creationId xmlns:a16="http://schemas.microsoft.com/office/drawing/2014/main" id="{4CB5E108-0DCD-62E1-B8D0-3DF54EFEADCF}"/>
              </a:ext>
            </a:extLst>
          </p:cNvPr>
          <p:cNvCxnSpPr>
            <a:cxnSpLocks noChangeShapeType="1"/>
            <a:stCxn id="66" idx="1"/>
            <a:endCxn id="80" idx="1"/>
          </p:cNvCxnSpPr>
          <p:nvPr/>
        </p:nvCxnSpPr>
        <p:spPr bwMode="auto">
          <a:xfrm rot="16200000">
            <a:off x="2989289" y="1872431"/>
            <a:ext cx="6350" cy="441325"/>
          </a:xfrm>
          <a:prstGeom prst="curvedConnector3">
            <a:avLst>
              <a:gd name="adj1" fmla="val 1249995"/>
            </a:avLst>
          </a:prstGeom>
          <a:noFill/>
          <a:ln w="1905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2" name="Freeform 69">
            <a:extLst>
              <a:ext uri="{FF2B5EF4-FFF2-40B4-BE49-F238E27FC236}">
                <a16:creationId xmlns:a16="http://schemas.microsoft.com/office/drawing/2014/main" id="{1A6AF851-08EA-ED3D-1E1F-86D92B65DCE3}"/>
              </a:ext>
            </a:extLst>
          </p:cNvPr>
          <p:cNvSpPr>
            <a:spLocks/>
          </p:cNvSpPr>
          <p:nvPr/>
        </p:nvSpPr>
        <p:spPr bwMode="auto">
          <a:xfrm>
            <a:off x="4603776" y="2321694"/>
            <a:ext cx="185738" cy="47625"/>
          </a:xfrm>
          <a:custGeom>
            <a:avLst/>
            <a:gdLst>
              <a:gd name="T0" fmla="*/ 0 w 117"/>
              <a:gd name="T1" fmla="*/ 3 h 51"/>
              <a:gd name="T2" fmla="*/ 60 w 117"/>
              <a:gd name="T3" fmla="*/ 51 h 51"/>
              <a:gd name="T4" fmla="*/ 117 w 117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" h="51">
                <a:moveTo>
                  <a:pt x="0" y="3"/>
                </a:moveTo>
                <a:cubicBezTo>
                  <a:pt x="20" y="27"/>
                  <a:pt x="41" y="51"/>
                  <a:pt x="60" y="51"/>
                </a:cubicBezTo>
                <a:cubicBezTo>
                  <a:pt x="79" y="51"/>
                  <a:pt x="108" y="8"/>
                  <a:pt x="117" y="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93" name="Freeform 70">
            <a:extLst>
              <a:ext uri="{FF2B5EF4-FFF2-40B4-BE49-F238E27FC236}">
                <a16:creationId xmlns:a16="http://schemas.microsoft.com/office/drawing/2014/main" id="{D76D5141-7FCA-D329-5AF8-52B4A52589B9}"/>
              </a:ext>
            </a:extLst>
          </p:cNvPr>
          <p:cNvSpPr>
            <a:spLocks/>
          </p:cNvSpPr>
          <p:nvPr/>
        </p:nvSpPr>
        <p:spPr bwMode="auto">
          <a:xfrm>
            <a:off x="4424389" y="2323282"/>
            <a:ext cx="361950" cy="76200"/>
          </a:xfrm>
          <a:custGeom>
            <a:avLst/>
            <a:gdLst>
              <a:gd name="T0" fmla="*/ 0 w 117"/>
              <a:gd name="T1" fmla="*/ 3 h 51"/>
              <a:gd name="T2" fmla="*/ 60 w 117"/>
              <a:gd name="T3" fmla="*/ 51 h 51"/>
              <a:gd name="T4" fmla="*/ 117 w 117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" h="51">
                <a:moveTo>
                  <a:pt x="0" y="3"/>
                </a:moveTo>
                <a:cubicBezTo>
                  <a:pt x="20" y="27"/>
                  <a:pt x="41" y="51"/>
                  <a:pt x="60" y="51"/>
                </a:cubicBezTo>
                <a:cubicBezTo>
                  <a:pt x="79" y="51"/>
                  <a:pt x="108" y="8"/>
                  <a:pt x="117" y="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94" name="Freeform 71">
            <a:extLst>
              <a:ext uri="{FF2B5EF4-FFF2-40B4-BE49-F238E27FC236}">
                <a16:creationId xmlns:a16="http://schemas.microsoft.com/office/drawing/2014/main" id="{DE187014-B5E3-2953-01FC-31379E9D63F0}"/>
              </a:ext>
            </a:extLst>
          </p:cNvPr>
          <p:cNvSpPr>
            <a:spLocks/>
          </p:cNvSpPr>
          <p:nvPr/>
        </p:nvSpPr>
        <p:spPr bwMode="auto">
          <a:xfrm>
            <a:off x="4225951" y="2315344"/>
            <a:ext cx="566738" cy="138113"/>
          </a:xfrm>
          <a:custGeom>
            <a:avLst/>
            <a:gdLst>
              <a:gd name="T0" fmla="*/ 0 w 117"/>
              <a:gd name="T1" fmla="*/ 3 h 51"/>
              <a:gd name="T2" fmla="*/ 60 w 117"/>
              <a:gd name="T3" fmla="*/ 51 h 51"/>
              <a:gd name="T4" fmla="*/ 117 w 117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" h="51">
                <a:moveTo>
                  <a:pt x="0" y="3"/>
                </a:moveTo>
                <a:cubicBezTo>
                  <a:pt x="20" y="27"/>
                  <a:pt x="41" y="51"/>
                  <a:pt x="60" y="51"/>
                </a:cubicBezTo>
                <a:cubicBezTo>
                  <a:pt x="79" y="51"/>
                  <a:pt x="108" y="8"/>
                  <a:pt x="117" y="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95" name="Freeform 72">
            <a:extLst>
              <a:ext uri="{FF2B5EF4-FFF2-40B4-BE49-F238E27FC236}">
                <a16:creationId xmlns:a16="http://schemas.microsoft.com/office/drawing/2014/main" id="{07AC45CA-DF25-0D20-4A9E-E6B18001731D}"/>
              </a:ext>
            </a:extLst>
          </p:cNvPr>
          <p:cNvSpPr>
            <a:spLocks/>
          </p:cNvSpPr>
          <p:nvPr/>
        </p:nvSpPr>
        <p:spPr bwMode="auto">
          <a:xfrm>
            <a:off x="4008464" y="2316932"/>
            <a:ext cx="776287" cy="195262"/>
          </a:xfrm>
          <a:custGeom>
            <a:avLst/>
            <a:gdLst>
              <a:gd name="T0" fmla="*/ 0 w 117"/>
              <a:gd name="T1" fmla="*/ 3 h 51"/>
              <a:gd name="T2" fmla="*/ 60 w 117"/>
              <a:gd name="T3" fmla="*/ 51 h 51"/>
              <a:gd name="T4" fmla="*/ 117 w 117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" h="51">
                <a:moveTo>
                  <a:pt x="0" y="3"/>
                </a:moveTo>
                <a:cubicBezTo>
                  <a:pt x="20" y="27"/>
                  <a:pt x="41" y="51"/>
                  <a:pt x="60" y="51"/>
                </a:cubicBezTo>
                <a:cubicBezTo>
                  <a:pt x="79" y="51"/>
                  <a:pt x="108" y="8"/>
                  <a:pt x="117" y="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96" name="Freeform 73">
            <a:extLst>
              <a:ext uri="{FF2B5EF4-FFF2-40B4-BE49-F238E27FC236}">
                <a16:creationId xmlns:a16="http://schemas.microsoft.com/office/drawing/2014/main" id="{D039C54B-4E45-F358-7C47-7B5A8288B46A}"/>
              </a:ext>
            </a:extLst>
          </p:cNvPr>
          <p:cNvSpPr>
            <a:spLocks/>
          </p:cNvSpPr>
          <p:nvPr/>
        </p:nvSpPr>
        <p:spPr bwMode="auto">
          <a:xfrm>
            <a:off x="3209951" y="2294707"/>
            <a:ext cx="1585913" cy="509587"/>
          </a:xfrm>
          <a:custGeom>
            <a:avLst/>
            <a:gdLst>
              <a:gd name="T0" fmla="*/ 0 w 117"/>
              <a:gd name="T1" fmla="*/ 3 h 51"/>
              <a:gd name="T2" fmla="*/ 60 w 117"/>
              <a:gd name="T3" fmla="*/ 51 h 51"/>
              <a:gd name="T4" fmla="*/ 117 w 117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" h="51">
                <a:moveTo>
                  <a:pt x="0" y="3"/>
                </a:moveTo>
                <a:cubicBezTo>
                  <a:pt x="20" y="27"/>
                  <a:pt x="41" y="51"/>
                  <a:pt x="60" y="51"/>
                </a:cubicBezTo>
                <a:cubicBezTo>
                  <a:pt x="79" y="51"/>
                  <a:pt x="108" y="8"/>
                  <a:pt x="117" y="0"/>
                </a:cubicBezTo>
              </a:path>
            </a:pathLst>
          </a:custGeom>
          <a:noFill/>
          <a:ln w="19050" cap="flat" cmpd="sng">
            <a:solidFill>
              <a:srgbClr val="FF9966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97" name="Freeform 74">
            <a:extLst>
              <a:ext uri="{FF2B5EF4-FFF2-40B4-BE49-F238E27FC236}">
                <a16:creationId xmlns:a16="http://schemas.microsoft.com/office/drawing/2014/main" id="{F86CD5C0-9DE3-FD19-B40F-57AE34FF3AA9}"/>
              </a:ext>
            </a:extLst>
          </p:cNvPr>
          <p:cNvSpPr>
            <a:spLocks/>
          </p:cNvSpPr>
          <p:nvPr/>
        </p:nvSpPr>
        <p:spPr bwMode="auto">
          <a:xfrm>
            <a:off x="3411564" y="2305819"/>
            <a:ext cx="1385887" cy="438150"/>
          </a:xfrm>
          <a:custGeom>
            <a:avLst/>
            <a:gdLst>
              <a:gd name="T0" fmla="*/ 0 w 117"/>
              <a:gd name="T1" fmla="*/ 3 h 51"/>
              <a:gd name="T2" fmla="*/ 60 w 117"/>
              <a:gd name="T3" fmla="*/ 51 h 51"/>
              <a:gd name="T4" fmla="*/ 117 w 117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" h="51">
                <a:moveTo>
                  <a:pt x="0" y="3"/>
                </a:moveTo>
                <a:cubicBezTo>
                  <a:pt x="20" y="27"/>
                  <a:pt x="41" y="51"/>
                  <a:pt x="60" y="51"/>
                </a:cubicBezTo>
                <a:cubicBezTo>
                  <a:pt x="79" y="51"/>
                  <a:pt x="108" y="8"/>
                  <a:pt x="117" y="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98" name="Freeform 75">
            <a:extLst>
              <a:ext uri="{FF2B5EF4-FFF2-40B4-BE49-F238E27FC236}">
                <a16:creationId xmlns:a16="http://schemas.microsoft.com/office/drawing/2014/main" id="{3B963AA5-EE5B-0F71-B7B4-F48E4D544F0C}"/>
              </a:ext>
            </a:extLst>
          </p:cNvPr>
          <p:cNvSpPr>
            <a:spLocks/>
          </p:cNvSpPr>
          <p:nvPr/>
        </p:nvSpPr>
        <p:spPr bwMode="auto">
          <a:xfrm>
            <a:off x="3578251" y="2305819"/>
            <a:ext cx="1200150" cy="357188"/>
          </a:xfrm>
          <a:custGeom>
            <a:avLst/>
            <a:gdLst>
              <a:gd name="T0" fmla="*/ 0 w 117"/>
              <a:gd name="T1" fmla="*/ 3 h 51"/>
              <a:gd name="T2" fmla="*/ 60 w 117"/>
              <a:gd name="T3" fmla="*/ 51 h 51"/>
              <a:gd name="T4" fmla="*/ 117 w 117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" h="51">
                <a:moveTo>
                  <a:pt x="0" y="3"/>
                </a:moveTo>
                <a:cubicBezTo>
                  <a:pt x="20" y="27"/>
                  <a:pt x="41" y="51"/>
                  <a:pt x="60" y="51"/>
                </a:cubicBezTo>
                <a:cubicBezTo>
                  <a:pt x="79" y="51"/>
                  <a:pt x="108" y="8"/>
                  <a:pt x="117" y="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99" name="AutoShape 76">
            <a:extLst>
              <a:ext uri="{FF2B5EF4-FFF2-40B4-BE49-F238E27FC236}">
                <a16:creationId xmlns:a16="http://schemas.microsoft.com/office/drawing/2014/main" id="{6151EF17-080F-0C01-8DD6-B973B3F918D1}"/>
              </a:ext>
            </a:extLst>
          </p:cNvPr>
          <p:cNvSpPr>
            <a:spLocks/>
          </p:cNvSpPr>
          <p:nvPr/>
        </p:nvSpPr>
        <p:spPr bwMode="auto">
          <a:xfrm>
            <a:off x="4438676" y="2978919"/>
            <a:ext cx="107950" cy="176213"/>
          </a:xfrm>
          <a:prstGeom prst="leftBrace">
            <a:avLst>
              <a:gd name="adj1" fmla="val 1360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nl-NL"/>
          </a:p>
        </p:txBody>
      </p:sp>
      <p:sp>
        <p:nvSpPr>
          <p:cNvPr id="100" name="Line 38">
            <a:extLst>
              <a:ext uri="{FF2B5EF4-FFF2-40B4-BE49-F238E27FC236}">
                <a16:creationId xmlns:a16="http://schemas.microsoft.com/office/drawing/2014/main" id="{67280D9F-C870-5E92-8A56-CBEAD8F34EA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76726" y="2743969"/>
            <a:ext cx="360363" cy="322263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nl-NL"/>
          </a:p>
        </p:txBody>
      </p:sp>
      <p:sp>
        <p:nvSpPr>
          <p:cNvPr id="101" name="Line 39">
            <a:extLst>
              <a:ext uri="{FF2B5EF4-FFF2-40B4-BE49-F238E27FC236}">
                <a16:creationId xmlns:a16="http://schemas.microsoft.com/office/drawing/2014/main" id="{48BBCBF0-125E-B868-483F-8D1ADE4CDF0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40226" y="2664594"/>
            <a:ext cx="296863" cy="398463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nl-NL"/>
          </a:p>
        </p:txBody>
      </p:sp>
      <p:sp>
        <p:nvSpPr>
          <p:cNvPr id="102" name="Line 77">
            <a:extLst>
              <a:ext uri="{FF2B5EF4-FFF2-40B4-BE49-F238E27FC236}">
                <a16:creationId xmlns:a16="http://schemas.microsoft.com/office/drawing/2014/main" id="{264BBFE3-D4AD-9E34-5758-A05B52D3219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308501" y="2489969"/>
            <a:ext cx="130175" cy="57467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nl-NL"/>
          </a:p>
        </p:txBody>
      </p:sp>
      <p:sp>
        <p:nvSpPr>
          <p:cNvPr id="103" name="Line 78">
            <a:extLst>
              <a:ext uri="{FF2B5EF4-FFF2-40B4-BE49-F238E27FC236}">
                <a16:creationId xmlns:a16="http://schemas.microsoft.com/office/drawing/2014/main" id="{8F199001-8F2D-A6F3-1D1A-DD379F7EF18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370414" y="2409007"/>
            <a:ext cx="68262" cy="66992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nl-NL"/>
          </a:p>
        </p:txBody>
      </p:sp>
      <p:sp>
        <p:nvSpPr>
          <p:cNvPr id="104" name="Line 79">
            <a:extLst>
              <a:ext uri="{FF2B5EF4-FFF2-40B4-BE49-F238E27FC236}">
                <a16:creationId xmlns:a16="http://schemas.microsoft.com/office/drawing/2014/main" id="{9F0DCED0-FE63-29D2-E8DA-E03BF315195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38676" y="2356619"/>
            <a:ext cx="50800" cy="712788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nl-NL"/>
          </a:p>
        </p:txBody>
      </p:sp>
      <p:sp>
        <p:nvSpPr>
          <p:cNvPr id="105" name="Line 80">
            <a:extLst>
              <a:ext uri="{FF2B5EF4-FFF2-40B4-BE49-F238E27FC236}">
                <a16:creationId xmlns:a16="http://schemas.microsoft.com/office/drawing/2014/main" id="{EAEF4AA7-B02B-D702-6938-289B3B32B58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43439" y="2347094"/>
            <a:ext cx="193675" cy="712788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nl-NL"/>
          </a:p>
        </p:txBody>
      </p:sp>
      <p:sp>
        <p:nvSpPr>
          <p:cNvPr id="106" name="Line 31">
            <a:extLst>
              <a:ext uri="{FF2B5EF4-FFF2-40B4-BE49-F238E27FC236}">
                <a16:creationId xmlns:a16="http://schemas.microsoft.com/office/drawing/2014/main" id="{59E7D49B-5AB5-E570-5C9E-4EA237189C0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89514" y="2088332"/>
            <a:ext cx="0" cy="23018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nl-NL"/>
          </a:p>
        </p:txBody>
      </p:sp>
      <p:sp>
        <p:nvSpPr>
          <p:cNvPr id="107" name="Line 15">
            <a:extLst>
              <a:ext uri="{FF2B5EF4-FFF2-40B4-BE49-F238E27FC236}">
                <a16:creationId xmlns:a16="http://schemas.microsoft.com/office/drawing/2014/main" id="{2EDD961F-4AC5-47BB-1CB1-BFDFDA097E5B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6564" y="2318519"/>
            <a:ext cx="200342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cxnSp>
        <p:nvCxnSpPr>
          <p:cNvPr id="108" name="AutoShape 88">
            <a:extLst>
              <a:ext uri="{FF2B5EF4-FFF2-40B4-BE49-F238E27FC236}">
                <a16:creationId xmlns:a16="http://schemas.microsoft.com/office/drawing/2014/main" id="{E90A16E1-5BCD-D409-FE93-91BA7CE1F2EC}"/>
              </a:ext>
            </a:extLst>
          </p:cNvPr>
          <p:cNvCxnSpPr>
            <a:cxnSpLocks noChangeShapeType="1"/>
            <a:stCxn id="107" idx="0"/>
            <a:endCxn id="74" idx="0"/>
          </p:cNvCxnSpPr>
          <p:nvPr/>
        </p:nvCxnSpPr>
        <p:spPr bwMode="auto">
          <a:xfrm rot="5400000" flipV="1">
            <a:off x="3777483" y="1303313"/>
            <a:ext cx="1587" cy="2003425"/>
          </a:xfrm>
          <a:prstGeom prst="curvedConnector3">
            <a:avLst>
              <a:gd name="adj1" fmla="val 53500000"/>
            </a:avLst>
          </a:prstGeom>
          <a:noFill/>
          <a:ln w="1905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9" name="Line 89">
            <a:extLst>
              <a:ext uri="{FF2B5EF4-FFF2-40B4-BE49-F238E27FC236}">
                <a16:creationId xmlns:a16="http://schemas.microsoft.com/office/drawing/2014/main" id="{764EC957-2FB0-E058-CBA2-8C7BEA34C968}"/>
              </a:ext>
            </a:extLst>
          </p:cNvPr>
          <p:cNvSpPr>
            <a:spLocks noChangeShapeType="1"/>
          </p:cNvSpPr>
          <p:nvPr/>
        </p:nvSpPr>
        <p:spPr bwMode="auto">
          <a:xfrm>
            <a:off x="2147914" y="2201044"/>
            <a:ext cx="55245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nl-NL"/>
          </a:p>
        </p:txBody>
      </p:sp>
      <p:sp>
        <p:nvSpPr>
          <p:cNvPr id="110" name="Line 90">
            <a:extLst>
              <a:ext uri="{FF2B5EF4-FFF2-40B4-BE49-F238E27FC236}">
                <a16:creationId xmlns:a16="http://schemas.microsoft.com/office/drawing/2014/main" id="{FC803F07-C9CE-1744-743F-B4BF06D27AC5}"/>
              </a:ext>
            </a:extLst>
          </p:cNvPr>
          <p:cNvSpPr>
            <a:spLocks noChangeShapeType="1"/>
          </p:cNvSpPr>
          <p:nvPr/>
        </p:nvSpPr>
        <p:spPr bwMode="auto">
          <a:xfrm>
            <a:off x="2157439" y="2191519"/>
            <a:ext cx="0" cy="390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11" name="Text Box 91">
            <a:extLst>
              <a:ext uri="{FF2B5EF4-FFF2-40B4-BE49-F238E27FC236}">
                <a16:creationId xmlns:a16="http://schemas.microsoft.com/office/drawing/2014/main" id="{BDEFC3FC-093E-EDF8-2AF6-DEFAA5A093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5139" y="3091632"/>
            <a:ext cx="1408112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200" u="sng">
                <a:solidFill>
                  <a:schemeClr val="hlink"/>
                </a:solidFill>
                <a:latin typeface="Tahoma" panose="020B0604030504040204" pitchFamily="34" charset="0"/>
              </a:rPr>
              <a:t>MUF</a:t>
            </a:r>
            <a:br>
              <a:rPr lang="nl-NL" altLang="nl-NL" sz="1200">
                <a:solidFill>
                  <a:schemeClr val="hlink"/>
                </a:solidFill>
                <a:latin typeface="Tahoma" panose="020B0604030504040204" pitchFamily="34" charset="0"/>
              </a:rPr>
            </a:br>
            <a:r>
              <a:rPr lang="nl-NL" altLang="nl-NL" sz="1200">
                <a:solidFill>
                  <a:schemeClr val="hlink"/>
                </a:solidFill>
                <a:latin typeface="Tahoma" panose="020B0604030504040204" pitchFamily="34" charset="0"/>
              </a:rPr>
              <a:t>Mark-Up Factor</a:t>
            </a:r>
            <a:endParaRPr lang="nl-NL" altLang="nl-NL" sz="1200" b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12" name="Freeform 92">
            <a:extLst>
              <a:ext uri="{FF2B5EF4-FFF2-40B4-BE49-F238E27FC236}">
                <a16:creationId xmlns:a16="http://schemas.microsoft.com/office/drawing/2014/main" id="{5D298291-574D-BEEE-D556-440C118782F8}"/>
              </a:ext>
            </a:extLst>
          </p:cNvPr>
          <p:cNvSpPr>
            <a:spLocks/>
          </p:cNvSpPr>
          <p:nvPr/>
        </p:nvSpPr>
        <p:spPr bwMode="auto">
          <a:xfrm>
            <a:off x="4791101" y="2315344"/>
            <a:ext cx="566738" cy="138113"/>
          </a:xfrm>
          <a:custGeom>
            <a:avLst/>
            <a:gdLst>
              <a:gd name="T0" fmla="*/ 0 w 117"/>
              <a:gd name="T1" fmla="*/ 3 h 51"/>
              <a:gd name="T2" fmla="*/ 60 w 117"/>
              <a:gd name="T3" fmla="*/ 51 h 51"/>
              <a:gd name="T4" fmla="*/ 117 w 117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" h="51">
                <a:moveTo>
                  <a:pt x="0" y="3"/>
                </a:moveTo>
                <a:cubicBezTo>
                  <a:pt x="20" y="27"/>
                  <a:pt x="41" y="51"/>
                  <a:pt x="60" y="51"/>
                </a:cubicBezTo>
                <a:cubicBezTo>
                  <a:pt x="79" y="51"/>
                  <a:pt x="108" y="8"/>
                  <a:pt x="117" y="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113" name="Line 93">
            <a:extLst>
              <a:ext uri="{FF2B5EF4-FFF2-40B4-BE49-F238E27FC236}">
                <a16:creationId xmlns:a16="http://schemas.microsoft.com/office/drawing/2014/main" id="{DB1BAD2F-BB0C-809A-F14E-892FFCB8047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56251" y="2088332"/>
            <a:ext cx="0" cy="2159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nl-NL"/>
          </a:p>
        </p:txBody>
      </p:sp>
      <p:cxnSp>
        <p:nvCxnSpPr>
          <p:cNvPr id="114" name="AutoShape 95">
            <a:extLst>
              <a:ext uri="{FF2B5EF4-FFF2-40B4-BE49-F238E27FC236}">
                <a16:creationId xmlns:a16="http://schemas.microsoft.com/office/drawing/2014/main" id="{D802B869-C07C-ED93-8B08-C303BD7954ED}"/>
              </a:ext>
            </a:extLst>
          </p:cNvPr>
          <p:cNvCxnSpPr>
            <a:cxnSpLocks noChangeShapeType="1"/>
            <a:stCxn id="113" idx="1"/>
            <a:endCxn id="66" idx="1"/>
          </p:cNvCxnSpPr>
          <p:nvPr/>
        </p:nvCxnSpPr>
        <p:spPr bwMode="auto">
          <a:xfrm rot="16200000" flipH="1" flipV="1">
            <a:off x="4050532" y="790551"/>
            <a:ext cx="26987" cy="2584450"/>
          </a:xfrm>
          <a:prstGeom prst="curvedConnector3">
            <a:avLst>
              <a:gd name="adj1" fmla="val -1388236"/>
            </a:avLst>
          </a:prstGeom>
          <a:noFill/>
          <a:ln w="1905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15" name="Text Box 96">
            <a:extLst>
              <a:ext uri="{FF2B5EF4-FFF2-40B4-BE49-F238E27FC236}">
                <a16:creationId xmlns:a16="http://schemas.microsoft.com/office/drawing/2014/main" id="{3E701DB3-707F-699E-195B-38A96D880F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3826" y="2351857"/>
            <a:ext cx="7429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 b="0">
                <a:solidFill>
                  <a:schemeClr val="accent2"/>
                </a:solidFill>
                <a:latin typeface="Tahoma" panose="020B0604030504040204" pitchFamily="34" charset="0"/>
              </a:rPr>
              <a:t>toeslag</a:t>
            </a:r>
          </a:p>
        </p:txBody>
      </p:sp>
      <p:sp>
        <p:nvSpPr>
          <p:cNvPr id="116" name="Text Box 97">
            <a:extLst>
              <a:ext uri="{FF2B5EF4-FFF2-40B4-BE49-F238E27FC236}">
                <a16:creationId xmlns:a16="http://schemas.microsoft.com/office/drawing/2014/main" id="{A77A779F-64D7-E20C-0D6B-3A1068615A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9376" y="2326457"/>
            <a:ext cx="5905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 b="0">
                <a:solidFill>
                  <a:schemeClr val="accent2"/>
                </a:solidFill>
                <a:latin typeface="Tahoma" panose="020B0604030504040204" pitchFamily="34" charset="0"/>
              </a:rPr>
              <a:t>korting</a:t>
            </a:r>
          </a:p>
        </p:txBody>
      </p:sp>
      <p:sp>
        <p:nvSpPr>
          <p:cNvPr id="173" name="Text Box 32">
            <a:extLst>
              <a:ext uri="{FF2B5EF4-FFF2-40B4-BE49-F238E27FC236}">
                <a16:creationId xmlns:a16="http://schemas.microsoft.com/office/drawing/2014/main" id="{711A0C19-3950-46D3-DC6F-740972A19A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89" y="828898"/>
            <a:ext cx="437832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200" dirty="0">
                <a:solidFill>
                  <a:schemeClr val="accent2"/>
                </a:solidFill>
                <a:latin typeface="Tahoma" panose="020B0604030504040204" pitchFamily="34" charset="0"/>
              </a:rPr>
              <a:t>   </a:t>
            </a:r>
            <a:r>
              <a:rPr lang="nl-NL" altLang="nl-NL" sz="1200" u="sng" dirty="0">
                <a:solidFill>
                  <a:schemeClr val="accent2"/>
                </a:solidFill>
                <a:latin typeface="Tahoma" panose="020B0604030504040204" pitchFamily="34" charset="0"/>
              </a:rPr>
              <a:t>Combinatie van </a:t>
            </a:r>
            <a:r>
              <a:rPr lang="nl-NL" altLang="nl-NL" sz="1200" u="sng" dirty="0" err="1">
                <a:solidFill>
                  <a:schemeClr val="accent2"/>
                </a:solidFill>
                <a:latin typeface="Tahoma" panose="020B0604030504040204" pitchFamily="34" charset="0"/>
              </a:rPr>
              <a:t>Cost</a:t>
            </a:r>
            <a:r>
              <a:rPr lang="nl-NL" altLang="nl-NL" sz="1200" u="sng" dirty="0">
                <a:solidFill>
                  <a:schemeClr val="accent2"/>
                </a:solidFill>
                <a:latin typeface="Tahoma" panose="020B0604030504040204" pitchFamily="34" charset="0"/>
              </a:rPr>
              <a:t>-plus en </a:t>
            </a:r>
            <a:r>
              <a:rPr lang="nl-NL" altLang="nl-NL" sz="1200" u="sng" dirty="0" err="1">
                <a:solidFill>
                  <a:schemeClr val="accent2"/>
                </a:solidFill>
                <a:latin typeface="Tahoma" panose="020B0604030504040204" pitchFamily="34" charset="0"/>
              </a:rPr>
              <a:t>Competitive</a:t>
            </a:r>
            <a:r>
              <a:rPr lang="nl-NL" altLang="nl-NL" sz="1200" u="sng" dirty="0">
                <a:solidFill>
                  <a:schemeClr val="accent2"/>
                </a:solidFill>
                <a:latin typeface="Tahoma" panose="020B0604030504040204" pitchFamily="34" charset="0"/>
              </a:rPr>
              <a:t> pricing:</a:t>
            </a:r>
            <a:endParaRPr lang="nl-NL" altLang="nl-NL" sz="1200" b="0" u="sng" dirty="0">
              <a:solidFill>
                <a:schemeClr val="accent2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132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9" grpId="0"/>
      <p:bldP spid="70" grpId="0"/>
      <p:bldP spid="77" grpId="0"/>
      <p:bldP spid="78" grpId="0"/>
      <p:bldP spid="79" grpId="0"/>
      <p:bldP spid="111" grpId="0"/>
      <p:bldP spid="115" grpId="0"/>
      <p:bldP spid="116" grpId="0"/>
      <p:bldP spid="1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12</a:t>
            </a:fld>
            <a:endParaRPr lang="nl-NL" dirty="0"/>
          </a:p>
        </p:txBody>
      </p:sp>
      <p:sp>
        <p:nvSpPr>
          <p:cNvPr id="222" name="Tijdelijke aanduiding voor dianummer 3">
            <a:extLst>
              <a:ext uri="{FF2B5EF4-FFF2-40B4-BE49-F238E27FC236}">
                <a16:creationId xmlns:a16="http://schemas.microsoft.com/office/drawing/2014/main" id="{74BB9ADE-981F-24CF-756E-1DDD00C8F934}"/>
              </a:ext>
            </a:extLst>
          </p:cNvPr>
          <p:cNvSpPr txBox="1">
            <a:spLocks/>
          </p:cNvSpPr>
          <p:nvPr/>
        </p:nvSpPr>
        <p:spPr bwMode="auto">
          <a:xfrm>
            <a:off x="2226047" y="4810795"/>
            <a:ext cx="4152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7923" tIns="38962" rIns="77923" bIns="38962" numCol="1" anchor="t" anchorCtr="0" compatLnSpc="1">
            <a:prstTxWarp prst="textNoShape">
              <a:avLst/>
            </a:prstTxWarp>
          </a:bodyPr>
          <a:lstStyle>
            <a:defPPr>
              <a:defRPr lang="nl-NL"/>
            </a:defPPr>
            <a:lvl1pPr algn="ctr" defTabSz="778971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5780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715609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07341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431219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1789024" algn="l" defTabSz="71560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146828" algn="l" defTabSz="71560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2504633" algn="l" defTabSz="71560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2862438" algn="l" defTabSz="71560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nl-NL" altLang="nl-NL"/>
              <a:t>pagina: </a:t>
            </a:r>
            <a:fld id="{C8F7606B-3A35-4B6F-B4D1-40ED2E92ABA3}" type="slidenum">
              <a:rPr lang="nl-NL" altLang="nl-NL" smtClean="0"/>
              <a:pPr/>
              <a:t>12</a:t>
            </a:fld>
            <a:r>
              <a:rPr lang="nl-NL" altLang="nl-NL"/>
              <a:t> / november-2008</a:t>
            </a:r>
          </a:p>
        </p:txBody>
      </p:sp>
      <p:sp>
        <p:nvSpPr>
          <p:cNvPr id="223" name="Text Box 4">
            <a:extLst>
              <a:ext uri="{FF2B5EF4-FFF2-40B4-BE49-F238E27FC236}">
                <a16:creationId xmlns:a16="http://schemas.microsoft.com/office/drawing/2014/main" id="{D3119CA7-D0EA-57D9-7235-31E82A1DA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51470"/>
            <a:ext cx="8455381" cy="5479065"/>
          </a:xfrm>
          <a:prstGeom prst="rect">
            <a:avLst/>
          </a:prstGeom>
          <a:solidFill>
            <a:srgbClr val="CC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endParaRPr lang="nl-NL" altLang="nl-NL" sz="140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endParaRPr lang="nl-NL" altLang="nl-NL" sz="140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endParaRPr lang="nl-NL" altLang="nl-NL" sz="140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endParaRPr lang="nl-NL" altLang="nl-NL" sz="140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endParaRPr lang="nl-NL" altLang="nl-NL" sz="140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endParaRPr lang="nl-NL" altLang="nl-NL" sz="140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endParaRPr lang="nl-NL" altLang="nl-NL" sz="140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endParaRPr lang="nl-NL" altLang="nl-NL" sz="140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endParaRPr lang="nl-NL" altLang="nl-NL" sz="140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endParaRPr lang="nl-NL" altLang="nl-NL" sz="140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endParaRPr lang="nl-NL" altLang="nl-NL" sz="140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endParaRPr lang="nl-NL" altLang="nl-NL" sz="140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endParaRPr lang="nl-NL" altLang="nl-NL" sz="140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224" name="Text Box 6">
            <a:extLst>
              <a:ext uri="{FF2B5EF4-FFF2-40B4-BE49-F238E27FC236}">
                <a16:creationId xmlns:a16="http://schemas.microsoft.com/office/drawing/2014/main" id="{1E9D9EF0-22F8-E055-4E12-76C6206C49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0860" y="1018258"/>
            <a:ext cx="1638300" cy="400050"/>
          </a:xfrm>
          <a:prstGeom prst="rect">
            <a:avLst/>
          </a:prstGeom>
          <a:solidFill>
            <a:srgbClr val="E0ECE9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>
                <a:solidFill>
                  <a:schemeClr val="hlink"/>
                </a:solidFill>
                <a:latin typeface="Arial" panose="020B0604020202020204" pitchFamily="34" charset="0"/>
              </a:rPr>
              <a:t>Verkoop-alg.+Planning+ Boekhouding+Voorraad</a:t>
            </a:r>
          </a:p>
        </p:txBody>
      </p:sp>
      <p:sp>
        <p:nvSpPr>
          <p:cNvPr id="225" name="Text Box 7">
            <a:extLst>
              <a:ext uri="{FF2B5EF4-FFF2-40B4-BE49-F238E27FC236}">
                <a16:creationId xmlns:a16="http://schemas.microsoft.com/office/drawing/2014/main" id="{A9E43565-BE6D-7909-0322-1333C74E7E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847" y="1611983"/>
            <a:ext cx="1638300" cy="400050"/>
          </a:xfrm>
          <a:prstGeom prst="rect">
            <a:avLst/>
          </a:prstGeom>
          <a:solidFill>
            <a:srgbClr val="E0ECE9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>
                <a:solidFill>
                  <a:schemeClr val="hlink"/>
                </a:solidFill>
                <a:latin typeface="Arial" panose="020B0604020202020204" pitchFamily="34" charset="0"/>
              </a:rPr>
              <a:t>Planning+Voorraad</a:t>
            </a:r>
            <a:br>
              <a:rPr lang="nl-NL" altLang="nl-NL" sz="1000">
                <a:solidFill>
                  <a:schemeClr val="hlink"/>
                </a:solidFill>
                <a:latin typeface="Arial" panose="020B0604020202020204" pitchFamily="34" charset="0"/>
              </a:rPr>
            </a:br>
            <a:endParaRPr lang="nl-NL" altLang="nl-NL" sz="100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226" name="Text Box 8">
            <a:extLst>
              <a:ext uri="{FF2B5EF4-FFF2-40B4-BE49-F238E27FC236}">
                <a16:creationId xmlns:a16="http://schemas.microsoft.com/office/drawing/2014/main" id="{59928CAD-D2FB-0573-9DC6-9AB78DA306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0860" y="1611983"/>
            <a:ext cx="1638300" cy="400050"/>
          </a:xfrm>
          <a:prstGeom prst="rect">
            <a:avLst/>
          </a:prstGeom>
          <a:solidFill>
            <a:srgbClr val="E0ECE9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>
                <a:solidFill>
                  <a:schemeClr val="hlink"/>
                </a:solidFill>
                <a:latin typeface="Arial" panose="020B0604020202020204" pitchFamily="34" charset="0"/>
              </a:rPr>
              <a:t>Magazijnbeheer</a:t>
            </a:r>
            <a:br>
              <a:rPr lang="nl-NL" altLang="nl-NL" sz="1000">
                <a:solidFill>
                  <a:schemeClr val="hlink"/>
                </a:solidFill>
                <a:latin typeface="Arial" panose="020B0604020202020204" pitchFamily="34" charset="0"/>
              </a:rPr>
            </a:br>
            <a:endParaRPr lang="nl-NL" altLang="nl-NL" sz="100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227" name="Text Box 9">
            <a:extLst>
              <a:ext uri="{FF2B5EF4-FFF2-40B4-BE49-F238E27FC236}">
                <a16:creationId xmlns:a16="http://schemas.microsoft.com/office/drawing/2014/main" id="{3345A3F4-76B9-2981-A20B-8E6667422C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972" y="97508"/>
            <a:ext cx="1638300" cy="430212"/>
          </a:xfrm>
          <a:prstGeom prst="rect">
            <a:avLst/>
          </a:prstGeom>
          <a:solidFill>
            <a:srgbClr val="00FF00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200">
                <a:solidFill>
                  <a:schemeClr val="hlink"/>
                </a:solidFill>
                <a:latin typeface="Arial" panose="020B0604020202020204" pitchFamily="34" charset="0"/>
              </a:rPr>
              <a:t>      ARTIKEL-123</a:t>
            </a:r>
            <a:br>
              <a:rPr lang="nl-NL" altLang="nl-NL" sz="1200">
                <a:solidFill>
                  <a:schemeClr val="hlink"/>
                </a:solidFill>
                <a:latin typeface="Arial" panose="020B0604020202020204" pitchFamily="34" charset="0"/>
              </a:rPr>
            </a:br>
            <a:r>
              <a:rPr lang="nl-NL" altLang="nl-NL" sz="1000">
                <a:solidFill>
                  <a:schemeClr val="hlink"/>
                </a:solidFill>
                <a:latin typeface="Arial" panose="020B0604020202020204" pitchFamily="34" charset="0"/>
              </a:rPr>
              <a:t>Basisgegevens</a:t>
            </a:r>
          </a:p>
        </p:txBody>
      </p:sp>
      <p:cxnSp>
        <p:nvCxnSpPr>
          <p:cNvPr id="228" name="AutoShape 10">
            <a:extLst>
              <a:ext uri="{FF2B5EF4-FFF2-40B4-BE49-F238E27FC236}">
                <a16:creationId xmlns:a16="http://schemas.microsoft.com/office/drawing/2014/main" id="{EEE76B6F-55D3-63B5-97C5-1F0154590F98}"/>
              </a:ext>
            </a:extLst>
          </p:cNvPr>
          <p:cNvCxnSpPr>
            <a:cxnSpLocks noChangeShapeType="1"/>
            <a:stCxn id="227" idx="2"/>
            <a:endCxn id="225" idx="3"/>
          </p:cNvCxnSpPr>
          <p:nvPr/>
        </p:nvCxnSpPr>
        <p:spPr bwMode="auto">
          <a:xfrm rot="5400000">
            <a:off x="1902991" y="1142876"/>
            <a:ext cx="1284288" cy="53975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9" name="AutoShape 11">
            <a:extLst>
              <a:ext uri="{FF2B5EF4-FFF2-40B4-BE49-F238E27FC236}">
                <a16:creationId xmlns:a16="http://schemas.microsoft.com/office/drawing/2014/main" id="{C7827AEA-5B43-EEC2-B341-6CA1ADFDDD0F}"/>
              </a:ext>
            </a:extLst>
          </p:cNvPr>
          <p:cNvCxnSpPr>
            <a:cxnSpLocks noChangeShapeType="1"/>
            <a:stCxn id="225" idx="3"/>
            <a:endCxn id="226" idx="1"/>
          </p:cNvCxnSpPr>
          <p:nvPr/>
        </p:nvCxnSpPr>
        <p:spPr bwMode="auto">
          <a:xfrm>
            <a:off x="2518147" y="1812008"/>
            <a:ext cx="112713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0" name="AutoShape 12">
            <a:extLst>
              <a:ext uri="{FF2B5EF4-FFF2-40B4-BE49-F238E27FC236}">
                <a16:creationId xmlns:a16="http://schemas.microsoft.com/office/drawing/2014/main" id="{8FBBAC55-0083-1662-D07D-33577A2CDAB2}"/>
              </a:ext>
            </a:extLst>
          </p:cNvPr>
          <p:cNvCxnSpPr>
            <a:cxnSpLocks noChangeShapeType="1"/>
            <a:stCxn id="237" idx="3"/>
            <a:endCxn id="224" idx="1"/>
          </p:cNvCxnSpPr>
          <p:nvPr/>
        </p:nvCxnSpPr>
        <p:spPr bwMode="auto">
          <a:xfrm>
            <a:off x="2507035" y="1216695"/>
            <a:ext cx="123825" cy="1588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1" name="Text Box 13">
            <a:extLst>
              <a:ext uri="{FF2B5EF4-FFF2-40B4-BE49-F238E27FC236}">
                <a16:creationId xmlns:a16="http://schemas.microsoft.com/office/drawing/2014/main" id="{67C8F714-D3C7-DD94-D50B-1BA8D03507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4835" y="1610395"/>
            <a:ext cx="1638300" cy="400050"/>
          </a:xfrm>
          <a:prstGeom prst="rect">
            <a:avLst/>
          </a:prstGeom>
          <a:solidFill>
            <a:srgbClr val="E0ECE9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>
                <a:solidFill>
                  <a:schemeClr val="hlink"/>
                </a:solidFill>
                <a:latin typeface="Arial" panose="020B0604020202020204" pitchFamily="34" charset="0"/>
              </a:rPr>
              <a:t>Kredietbeheer</a:t>
            </a:r>
            <a:br>
              <a:rPr lang="nl-NL" altLang="nl-NL" sz="1000">
                <a:solidFill>
                  <a:schemeClr val="hlink"/>
                </a:solidFill>
                <a:latin typeface="Arial" panose="020B0604020202020204" pitchFamily="34" charset="0"/>
              </a:rPr>
            </a:br>
            <a:endParaRPr lang="nl-NL" altLang="nl-NL" sz="100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232" name="Text Box 14">
            <a:extLst>
              <a:ext uri="{FF2B5EF4-FFF2-40B4-BE49-F238E27FC236}">
                <a16:creationId xmlns:a16="http://schemas.microsoft.com/office/drawing/2014/main" id="{5CA8329E-BB73-74B5-873A-39485373DD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5897" y="97508"/>
            <a:ext cx="1638300" cy="430212"/>
          </a:xfrm>
          <a:prstGeom prst="rect">
            <a:avLst/>
          </a:prstGeom>
          <a:solidFill>
            <a:srgbClr val="00FF00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200">
                <a:solidFill>
                  <a:schemeClr val="hlink"/>
                </a:solidFill>
                <a:latin typeface="Arial" panose="020B0604020202020204" pitchFamily="34" charset="0"/>
              </a:rPr>
              <a:t>      KLANT-ABC</a:t>
            </a:r>
            <a:br>
              <a:rPr lang="nl-NL" altLang="nl-NL" sz="1200">
                <a:solidFill>
                  <a:schemeClr val="hlink"/>
                </a:solidFill>
                <a:latin typeface="Arial" panose="020B0604020202020204" pitchFamily="34" charset="0"/>
              </a:rPr>
            </a:br>
            <a:r>
              <a:rPr lang="nl-NL" altLang="nl-NL" sz="1000">
                <a:solidFill>
                  <a:schemeClr val="hlink"/>
                </a:solidFill>
                <a:latin typeface="Arial" panose="020B0604020202020204" pitchFamily="34" charset="0"/>
              </a:rPr>
              <a:t>Basisgegevens</a:t>
            </a:r>
          </a:p>
        </p:txBody>
      </p:sp>
      <p:cxnSp>
        <p:nvCxnSpPr>
          <p:cNvPr id="233" name="AutoShape 15">
            <a:extLst>
              <a:ext uri="{FF2B5EF4-FFF2-40B4-BE49-F238E27FC236}">
                <a16:creationId xmlns:a16="http://schemas.microsoft.com/office/drawing/2014/main" id="{2BDC4491-14C6-3145-3219-5DC39832F827}"/>
              </a:ext>
            </a:extLst>
          </p:cNvPr>
          <p:cNvCxnSpPr>
            <a:cxnSpLocks noChangeShapeType="1"/>
            <a:stCxn id="232" idx="2"/>
            <a:endCxn id="231" idx="3"/>
          </p:cNvCxnSpPr>
          <p:nvPr/>
        </p:nvCxnSpPr>
        <p:spPr bwMode="auto">
          <a:xfrm rot="5400000">
            <a:off x="6252741" y="1138114"/>
            <a:ext cx="1282700" cy="61912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4" name="AutoShape 16">
            <a:extLst>
              <a:ext uri="{FF2B5EF4-FFF2-40B4-BE49-F238E27FC236}">
                <a16:creationId xmlns:a16="http://schemas.microsoft.com/office/drawing/2014/main" id="{A422075D-31E7-2132-95F7-DFCCAA57EA28}"/>
              </a:ext>
            </a:extLst>
          </p:cNvPr>
          <p:cNvCxnSpPr>
            <a:cxnSpLocks noChangeShapeType="1"/>
            <a:stCxn id="240" idx="3"/>
            <a:endCxn id="243" idx="1"/>
          </p:cNvCxnSpPr>
          <p:nvPr/>
        </p:nvCxnSpPr>
        <p:spPr bwMode="auto">
          <a:xfrm>
            <a:off x="6856785" y="1227808"/>
            <a:ext cx="14605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" name="Text Box 17">
            <a:extLst>
              <a:ext uri="{FF2B5EF4-FFF2-40B4-BE49-F238E27FC236}">
                <a16:creationId xmlns:a16="http://schemas.microsoft.com/office/drawing/2014/main" id="{813317F5-C761-4E39-F0AA-B7A77DC37E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9660" y="1610395"/>
            <a:ext cx="1638300" cy="400050"/>
          </a:xfrm>
          <a:prstGeom prst="rect">
            <a:avLst/>
          </a:prstGeom>
          <a:solidFill>
            <a:srgbClr val="E0ECE9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>
                <a:solidFill>
                  <a:schemeClr val="hlink"/>
                </a:solidFill>
                <a:latin typeface="Arial" panose="020B0604020202020204" pitchFamily="34" charset="0"/>
              </a:rPr>
              <a:t>Klantspecifieke velden</a:t>
            </a:r>
            <a:br>
              <a:rPr lang="nl-NL" altLang="nl-NL" sz="1000">
                <a:solidFill>
                  <a:schemeClr val="hlink"/>
                </a:solidFill>
                <a:latin typeface="Arial" panose="020B0604020202020204" pitchFamily="34" charset="0"/>
              </a:rPr>
            </a:br>
            <a:endParaRPr lang="nl-NL" altLang="nl-NL" sz="100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cxnSp>
        <p:nvCxnSpPr>
          <p:cNvPr id="236" name="AutoShape 18">
            <a:extLst>
              <a:ext uri="{FF2B5EF4-FFF2-40B4-BE49-F238E27FC236}">
                <a16:creationId xmlns:a16="http://schemas.microsoft.com/office/drawing/2014/main" id="{45F4DE7B-CD46-8BC1-100D-B792043F27F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890122" y="1812008"/>
            <a:ext cx="10795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7" name="Text Box 19">
            <a:extLst>
              <a:ext uri="{FF2B5EF4-FFF2-40B4-BE49-F238E27FC236}">
                <a16:creationId xmlns:a16="http://schemas.microsoft.com/office/drawing/2014/main" id="{D7B5C780-4381-DEBC-0113-3E2C1CCA02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735" y="1000795"/>
            <a:ext cx="1638300" cy="431800"/>
          </a:xfrm>
          <a:prstGeom prst="rect">
            <a:avLst/>
          </a:prstGeom>
          <a:solidFill>
            <a:srgbClr val="00FF00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 dirty="0">
                <a:solidFill>
                  <a:schemeClr val="hlink"/>
                </a:solidFill>
                <a:latin typeface="Arial" panose="020B0604020202020204" pitchFamily="34" charset="0"/>
              </a:rPr>
              <a:t>Verkoop</a:t>
            </a:r>
          </a:p>
          <a:p>
            <a:pPr algn="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800" dirty="0">
                <a:solidFill>
                  <a:schemeClr val="hlink"/>
                </a:solidFill>
                <a:latin typeface="Arial" panose="020B0604020202020204" pitchFamily="34" charset="0"/>
              </a:rPr>
              <a:t>6010</a:t>
            </a:r>
            <a:endParaRPr lang="nl-NL" altLang="nl-NL" sz="10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238" name="Text Box 20">
            <a:extLst>
              <a:ext uri="{FF2B5EF4-FFF2-40B4-BE49-F238E27FC236}">
                <a16:creationId xmlns:a16="http://schemas.microsoft.com/office/drawing/2014/main" id="{F2C5E8D0-B88F-4F0E-1749-7DFE8DD936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310" y="837283"/>
            <a:ext cx="1638300" cy="431800"/>
          </a:xfrm>
          <a:prstGeom prst="rect">
            <a:avLst/>
          </a:prstGeom>
          <a:solidFill>
            <a:srgbClr val="C0C0C0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 dirty="0">
                <a:solidFill>
                  <a:schemeClr val="hlink"/>
                </a:solidFill>
                <a:latin typeface="Arial" panose="020B0604020202020204" pitchFamily="34" charset="0"/>
              </a:rPr>
              <a:t>Verkoop</a:t>
            </a:r>
          </a:p>
          <a:p>
            <a:pPr algn="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800" dirty="0">
                <a:solidFill>
                  <a:schemeClr val="hlink"/>
                </a:solidFill>
                <a:latin typeface="Arial" panose="020B0604020202020204" pitchFamily="34" charset="0"/>
              </a:rPr>
              <a:t>1200</a:t>
            </a:r>
            <a:endParaRPr lang="nl-NL" altLang="nl-NL" sz="10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239" name="Text Box 21">
            <a:extLst>
              <a:ext uri="{FF2B5EF4-FFF2-40B4-BE49-F238E27FC236}">
                <a16:creationId xmlns:a16="http://schemas.microsoft.com/office/drawing/2014/main" id="{2E85CD98-3AC3-CB0F-CC11-8707DF559C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885" y="665833"/>
            <a:ext cx="1638300" cy="431800"/>
          </a:xfrm>
          <a:prstGeom prst="rect">
            <a:avLst/>
          </a:prstGeom>
          <a:solidFill>
            <a:srgbClr val="C0C0C0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 dirty="0">
                <a:solidFill>
                  <a:schemeClr val="hlink"/>
                </a:solidFill>
                <a:latin typeface="Arial" panose="020B0604020202020204" pitchFamily="34" charset="0"/>
              </a:rPr>
              <a:t>Verkoop</a:t>
            </a:r>
          </a:p>
          <a:p>
            <a:pPr algn="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800" dirty="0">
                <a:solidFill>
                  <a:schemeClr val="hlink"/>
                </a:solidFill>
                <a:latin typeface="Arial" panose="020B0604020202020204" pitchFamily="34" charset="0"/>
              </a:rPr>
              <a:t>1000</a:t>
            </a:r>
            <a:endParaRPr lang="nl-NL" altLang="nl-NL" sz="10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240" name="Text Box 22">
            <a:extLst>
              <a:ext uri="{FF2B5EF4-FFF2-40B4-BE49-F238E27FC236}">
                <a16:creationId xmlns:a16="http://schemas.microsoft.com/office/drawing/2014/main" id="{3504F11D-94F1-EF2B-35E2-9ED4F74854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485" y="1011908"/>
            <a:ext cx="1638300" cy="431800"/>
          </a:xfrm>
          <a:prstGeom prst="rect">
            <a:avLst/>
          </a:prstGeom>
          <a:solidFill>
            <a:srgbClr val="00FF00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 dirty="0" err="1">
                <a:solidFill>
                  <a:schemeClr val="hlink"/>
                </a:solidFill>
                <a:latin typeface="Arial" panose="020B0604020202020204" pitchFamily="34" charset="0"/>
              </a:rPr>
              <a:t>Bedrijf+Betaling</a:t>
            </a:r>
            <a:endParaRPr lang="nl-NL" altLang="nl-NL" sz="1000" dirty="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 algn="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800" dirty="0">
                <a:solidFill>
                  <a:schemeClr val="hlink"/>
                </a:solidFill>
                <a:latin typeface="Arial" panose="020B0604020202020204" pitchFamily="34" charset="0"/>
              </a:rPr>
              <a:t>6010</a:t>
            </a:r>
            <a:endParaRPr lang="nl-NL" altLang="nl-NL" sz="10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241" name="Text Box 23">
            <a:extLst>
              <a:ext uri="{FF2B5EF4-FFF2-40B4-BE49-F238E27FC236}">
                <a16:creationId xmlns:a16="http://schemas.microsoft.com/office/drawing/2014/main" id="{D43E8954-F913-C9C7-7113-DA12639E35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4347" y="848395"/>
            <a:ext cx="1638300" cy="431529"/>
          </a:xfrm>
          <a:prstGeom prst="rect">
            <a:avLst/>
          </a:prstGeom>
          <a:solidFill>
            <a:srgbClr val="C0C0C0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 dirty="0" err="1">
                <a:solidFill>
                  <a:schemeClr val="hlink"/>
                </a:solidFill>
                <a:latin typeface="Arial" panose="020B0604020202020204" pitchFamily="34" charset="0"/>
              </a:rPr>
              <a:t>Bedrijf+Betaling</a:t>
            </a:r>
            <a:endParaRPr lang="nl-NL" altLang="nl-NL" sz="1000" dirty="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 algn="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800" dirty="0">
                <a:solidFill>
                  <a:schemeClr val="hlink"/>
                </a:solidFill>
                <a:latin typeface="Arial" panose="020B0604020202020204" pitchFamily="34" charset="0"/>
              </a:rPr>
              <a:t>1200</a:t>
            </a:r>
            <a:endParaRPr lang="nl-NL" altLang="nl-NL" sz="10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242" name="Text Box 24">
            <a:extLst>
              <a:ext uri="{FF2B5EF4-FFF2-40B4-BE49-F238E27FC236}">
                <a16:creationId xmlns:a16="http://schemas.microsoft.com/office/drawing/2014/main" id="{2DC05130-EB3A-56CA-212E-AC4D3B5753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922" y="676945"/>
            <a:ext cx="1638300" cy="431800"/>
          </a:xfrm>
          <a:prstGeom prst="rect">
            <a:avLst/>
          </a:prstGeom>
          <a:solidFill>
            <a:srgbClr val="C0C0C0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 dirty="0" err="1">
                <a:solidFill>
                  <a:schemeClr val="hlink"/>
                </a:solidFill>
                <a:latin typeface="Arial" panose="020B0604020202020204" pitchFamily="34" charset="0"/>
              </a:rPr>
              <a:t>Bedrijf+Betaling</a:t>
            </a:r>
            <a:endParaRPr lang="nl-NL" altLang="nl-NL" sz="1000" dirty="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 algn="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800" dirty="0">
                <a:solidFill>
                  <a:schemeClr val="hlink"/>
                </a:solidFill>
                <a:latin typeface="Arial" panose="020B0604020202020204" pitchFamily="34" charset="0"/>
              </a:rPr>
              <a:t>1000</a:t>
            </a:r>
            <a:endParaRPr lang="nl-NL" altLang="nl-NL" sz="10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243" name="Text Box 25">
            <a:extLst>
              <a:ext uri="{FF2B5EF4-FFF2-40B4-BE49-F238E27FC236}">
                <a16:creationId xmlns:a16="http://schemas.microsoft.com/office/drawing/2014/main" id="{F42C9F10-6F3D-6E5F-6F74-BF399643F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2835" y="1011908"/>
            <a:ext cx="1638300" cy="431800"/>
          </a:xfrm>
          <a:prstGeom prst="rect">
            <a:avLst/>
          </a:prstGeom>
          <a:solidFill>
            <a:srgbClr val="00FF00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 dirty="0" err="1">
                <a:solidFill>
                  <a:schemeClr val="hlink"/>
                </a:solidFill>
                <a:latin typeface="Arial" panose="020B0604020202020204" pitchFamily="34" charset="0"/>
              </a:rPr>
              <a:t>VerkOrg</a:t>
            </a:r>
            <a:r>
              <a:rPr lang="nl-NL" altLang="nl-NL" sz="1000" dirty="0">
                <a:solidFill>
                  <a:schemeClr val="hlink"/>
                </a:solidFill>
                <a:latin typeface="Arial" panose="020B0604020202020204" pitchFamily="34" charset="0"/>
              </a:rPr>
              <a:t>.+</a:t>
            </a:r>
            <a:r>
              <a:rPr lang="nl-NL" altLang="nl-NL" sz="1000" dirty="0" err="1">
                <a:solidFill>
                  <a:schemeClr val="hlink"/>
                </a:solidFill>
                <a:latin typeface="Arial" panose="020B0604020202020204" pitchFamily="34" charset="0"/>
              </a:rPr>
              <a:t>Distri</a:t>
            </a:r>
            <a:r>
              <a:rPr lang="nl-NL" altLang="nl-NL" sz="1000" dirty="0">
                <a:solidFill>
                  <a:schemeClr val="hlink"/>
                </a:solidFill>
                <a:latin typeface="Arial" panose="020B0604020202020204" pitchFamily="34" charset="0"/>
              </a:rPr>
              <a:t>.+Sector</a:t>
            </a:r>
          </a:p>
          <a:p>
            <a:pPr algn="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800" dirty="0">
                <a:solidFill>
                  <a:schemeClr val="hlink"/>
                </a:solidFill>
                <a:latin typeface="Arial" panose="020B0604020202020204" pitchFamily="34" charset="0"/>
              </a:rPr>
              <a:t>6010</a:t>
            </a:r>
          </a:p>
        </p:txBody>
      </p:sp>
      <p:sp>
        <p:nvSpPr>
          <p:cNvPr id="244" name="Text Box 26">
            <a:extLst>
              <a:ext uri="{FF2B5EF4-FFF2-40B4-BE49-F238E27FC236}">
                <a16:creationId xmlns:a16="http://schemas.microsoft.com/office/drawing/2014/main" id="{80CB856E-1705-0AB2-7A31-F21B04366E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5385" y="842045"/>
            <a:ext cx="1638300" cy="431800"/>
          </a:xfrm>
          <a:prstGeom prst="rect">
            <a:avLst/>
          </a:prstGeom>
          <a:solidFill>
            <a:srgbClr val="C0C0C0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 dirty="0" err="1">
                <a:solidFill>
                  <a:schemeClr val="hlink"/>
                </a:solidFill>
                <a:latin typeface="Arial" panose="020B0604020202020204" pitchFamily="34" charset="0"/>
              </a:rPr>
              <a:t>VerkOrg</a:t>
            </a:r>
            <a:r>
              <a:rPr lang="nl-NL" altLang="nl-NL" sz="1000" dirty="0">
                <a:solidFill>
                  <a:schemeClr val="hlink"/>
                </a:solidFill>
                <a:latin typeface="Arial" panose="020B0604020202020204" pitchFamily="34" charset="0"/>
              </a:rPr>
              <a:t>.+</a:t>
            </a:r>
            <a:r>
              <a:rPr lang="nl-NL" altLang="nl-NL" sz="1000" dirty="0" err="1">
                <a:solidFill>
                  <a:schemeClr val="hlink"/>
                </a:solidFill>
                <a:latin typeface="Arial" panose="020B0604020202020204" pitchFamily="34" charset="0"/>
              </a:rPr>
              <a:t>Distri</a:t>
            </a:r>
            <a:r>
              <a:rPr lang="nl-NL" altLang="nl-NL" sz="1000" dirty="0">
                <a:solidFill>
                  <a:schemeClr val="hlink"/>
                </a:solidFill>
                <a:latin typeface="Arial" panose="020B0604020202020204" pitchFamily="34" charset="0"/>
              </a:rPr>
              <a:t>.+Sector</a:t>
            </a:r>
          </a:p>
          <a:p>
            <a:pPr algn="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800" dirty="0">
                <a:solidFill>
                  <a:schemeClr val="hlink"/>
                </a:solidFill>
                <a:latin typeface="Arial" panose="020B0604020202020204" pitchFamily="34" charset="0"/>
              </a:rPr>
              <a:t>1200</a:t>
            </a:r>
          </a:p>
        </p:txBody>
      </p:sp>
      <p:sp>
        <p:nvSpPr>
          <p:cNvPr id="245" name="Text Box 27">
            <a:extLst>
              <a:ext uri="{FF2B5EF4-FFF2-40B4-BE49-F238E27FC236}">
                <a16:creationId xmlns:a16="http://schemas.microsoft.com/office/drawing/2014/main" id="{60F5D9FD-A378-C4E8-2CC6-22501A7BE1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7935" y="673770"/>
            <a:ext cx="1638300" cy="431800"/>
          </a:xfrm>
          <a:prstGeom prst="rect">
            <a:avLst/>
          </a:prstGeom>
          <a:solidFill>
            <a:srgbClr val="C0C0C0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 dirty="0" err="1">
                <a:solidFill>
                  <a:schemeClr val="hlink"/>
                </a:solidFill>
                <a:latin typeface="Arial" panose="020B0604020202020204" pitchFamily="34" charset="0"/>
              </a:rPr>
              <a:t>VerkOrg</a:t>
            </a:r>
            <a:r>
              <a:rPr lang="nl-NL" altLang="nl-NL" sz="1000" dirty="0">
                <a:solidFill>
                  <a:schemeClr val="hlink"/>
                </a:solidFill>
                <a:latin typeface="Arial" panose="020B0604020202020204" pitchFamily="34" charset="0"/>
              </a:rPr>
              <a:t>.+</a:t>
            </a:r>
            <a:r>
              <a:rPr lang="nl-NL" altLang="nl-NL" sz="1000" dirty="0" err="1">
                <a:solidFill>
                  <a:schemeClr val="hlink"/>
                </a:solidFill>
                <a:latin typeface="Arial" panose="020B0604020202020204" pitchFamily="34" charset="0"/>
              </a:rPr>
              <a:t>Distri</a:t>
            </a:r>
            <a:r>
              <a:rPr lang="nl-NL" altLang="nl-NL" sz="1000" dirty="0">
                <a:solidFill>
                  <a:schemeClr val="hlink"/>
                </a:solidFill>
                <a:latin typeface="Arial" panose="020B0604020202020204" pitchFamily="34" charset="0"/>
              </a:rPr>
              <a:t>.+Sector</a:t>
            </a:r>
          </a:p>
          <a:p>
            <a:pPr algn="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800" dirty="0">
                <a:solidFill>
                  <a:schemeClr val="hlink"/>
                </a:solidFill>
                <a:latin typeface="Arial" panose="020B0604020202020204" pitchFamily="34" charset="0"/>
              </a:rPr>
              <a:t>1000</a:t>
            </a:r>
          </a:p>
        </p:txBody>
      </p:sp>
      <p:sp>
        <p:nvSpPr>
          <p:cNvPr id="246" name="Text Box 28">
            <a:extLst>
              <a:ext uri="{FF2B5EF4-FFF2-40B4-BE49-F238E27FC236}">
                <a16:creationId xmlns:a16="http://schemas.microsoft.com/office/drawing/2014/main" id="{EAA28AF4-6D81-26F7-38EE-FB21C9F57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77435" y="1313533"/>
            <a:ext cx="947737" cy="201612"/>
          </a:xfrm>
          <a:prstGeom prst="rect">
            <a:avLst/>
          </a:prstGeom>
          <a:solidFill>
            <a:srgbClr val="0066CC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700">
                <a:solidFill>
                  <a:schemeClr val="bg1"/>
                </a:solidFill>
                <a:latin typeface="Arial" panose="020B0604020202020204" pitchFamily="34" charset="0"/>
              </a:rPr>
              <a:t>Kortingscategorie</a:t>
            </a:r>
          </a:p>
        </p:txBody>
      </p:sp>
      <p:sp>
        <p:nvSpPr>
          <p:cNvPr id="247" name="Text Box 29">
            <a:extLst>
              <a:ext uri="{FF2B5EF4-FFF2-40B4-BE49-F238E27FC236}">
                <a16:creationId xmlns:a16="http://schemas.microsoft.com/office/drawing/2014/main" id="{CC46FA7A-3E24-B292-4653-7693BDC5C4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6172" y="1138908"/>
            <a:ext cx="947738" cy="201612"/>
          </a:xfrm>
          <a:prstGeom prst="rect">
            <a:avLst/>
          </a:prstGeom>
          <a:solidFill>
            <a:srgbClr val="99CCFF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700">
                <a:solidFill>
                  <a:schemeClr val="bg1"/>
                </a:solidFill>
                <a:latin typeface="Arial" panose="020B0604020202020204" pitchFamily="34" charset="0"/>
              </a:rPr>
              <a:t>Kortingscategorie</a:t>
            </a:r>
          </a:p>
        </p:txBody>
      </p:sp>
      <p:sp>
        <p:nvSpPr>
          <p:cNvPr id="248" name="Text Box 30">
            <a:extLst>
              <a:ext uri="{FF2B5EF4-FFF2-40B4-BE49-F238E27FC236}">
                <a16:creationId xmlns:a16="http://schemas.microsoft.com/office/drawing/2014/main" id="{1DB2873D-9B10-49DD-EACA-5E6B16E70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8247" y="959520"/>
            <a:ext cx="947738" cy="201613"/>
          </a:xfrm>
          <a:prstGeom prst="rect">
            <a:avLst/>
          </a:prstGeom>
          <a:solidFill>
            <a:srgbClr val="99CCFF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700">
                <a:solidFill>
                  <a:schemeClr val="bg1"/>
                </a:solidFill>
                <a:latin typeface="Arial" panose="020B0604020202020204" pitchFamily="34" charset="0"/>
              </a:rPr>
              <a:t>Kortingscategorie</a:t>
            </a:r>
          </a:p>
        </p:txBody>
      </p:sp>
      <p:sp>
        <p:nvSpPr>
          <p:cNvPr id="249" name="Line 31">
            <a:extLst>
              <a:ext uri="{FF2B5EF4-FFF2-40B4-BE49-F238E27FC236}">
                <a16:creationId xmlns:a16="http://schemas.microsoft.com/office/drawing/2014/main" id="{8CDB7387-076D-7B25-2C0F-BCDDE936F67B}"/>
              </a:ext>
            </a:extLst>
          </p:cNvPr>
          <p:cNvSpPr>
            <a:spLocks noChangeShapeType="1"/>
          </p:cNvSpPr>
          <p:nvPr/>
        </p:nvSpPr>
        <p:spPr bwMode="auto">
          <a:xfrm>
            <a:off x="616322" y="2134270"/>
            <a:ext cx="8258175" cy="0"/>
          </a:xfrm>
          <a:prstGeom prst="line">
            <a:avLst/>
          </a:prstGeom>
          <a:noFill/>
          <a:ln w="12700">
            <a:solidFill>
              <a:schemeClr val="accent2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nl-NL"/>
          </a:p>
        </p:txBody>
      </p:sp>
      <p:sp>
        <p:nvSpPr>
          <p:cNvPr id="250" name="Text Box 32">
            <a:extLst>
              <a:ext uri="{FF2B5EF4-FFF2-40B4-BE49-F238E27FC236}">
                <a16:creationId xmlns:a16="http://schemas.microsoft.com/office/drawing/2014/main" id="{033ED945-FE89-8119-6CED-4AD0353871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272" y="308645"/>
            <a:ext cx="10112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200">
                <a:solidFill>
                  <a:schemeClr val="bg2"/>
                </a:solidFill>
                <a:latin typeface="Arial" panose="020B0604020202020204" pitchFamily="34" charset="0"/>
              </a:rPr>
              <a:t>Artikelstam</a:t>
            </a:r>
          </a:p>
        </p:txBody>
      </p:sp>
      <p:sp>
        <p:nvSpPr>
          <p:cNvPr id="251" name="Text Box 33">
            <a:extLst>
              <a:ext uri="{FF2B5EF4-FFF2-40B4-BE49-F238E27FC236}">
                <a16:creationId xmlns:a16="http://schemas.microsoft.com/office/drawing/2014/main" id="{2162D96F-963F-77A4-E46F-A336B13303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1022" y="299120"/>
            <a:ext cx="11557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200">
                <a:solidFill>
                  <a:schemeClr val="bg2"/>
                </a:solidFill>
                <a:latin typeface="Arial" panose="020B0604020202020204" pitchFamily="34" charset="0"/>
              </a:rPr>
              <a:t>Debiteurstam</a:t>
            </a:r>
          </a:p>
        </p:txBody>
      </p:sp>
      <p:sp>
        <p:nvSpPr>
          <p:cNvPr id="252" name="Text Box 34">
            <a:extLst>
              <a:ext uri="{FF2B5EF4-FFF2-40B4-BE49-F238E27FC236}">
                <a16:creationId xmlns:a16="http://schemas.microsoft.com/office/drawing/2014/main" id="{B69B0560-0C72-BC53-EBB4-692398681B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547" y="2191420"/>
            <a:ext cx="12827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200">
                <a:solidFill>
                  <a:schemeClr val="bg2"/>
                </a:solidFill>
                <a:latin typeface="Arial" panose="020B0604020202020204" pitchFamily="34" charset="0"/>
              </a:rPr>
              <a:t>Conditionering</a:t>
            </a:r>
          </a:p>
        </p:txBody>
      </p:sp>
      <p:sp>
        <p:nvSpPr>
          <p:cNvPr id="253" name="Text Box 35">
            <a:extLst>
              <a:ext uri="{FF2B5EF4-FFF2-40B4-BE49-F238E27FC236}">
                <a16:creationId xmlns:a16="http://schemas.microsoft.com/office/drawing/2014/main" id="{F30FEC3E-70DE-E511-D81D-D12CB68538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4810" y="4608151"/>
            <a:ext cx="1638300" cy="431800"/>
          </a:xfrm>
          <a:prstGeom prst="rect">
            <a:avLst/>
          </a:prstGeom>
          <a:solidFill>
            <a:srgbClr val="EFFE60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 dirty="0">
                <a:latin typeface="Arial" panose="020B0604020202020204" pitchFamily="34" charset="0"/>
              </a:rPr>
              <a:t>Nettoprijs = € 196,00</a:t>
            </a:r>
          </a:p>
          <a:p>
            <a:pPr algn="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800" dirty="0">
                <a:latin typeface="Arial" panose="020B0604020202020204" pitchFamily="34" charset="0"/>
              </a:rPr>
              <a:t>6010</a:t>
            </a:r>
            <a:endParaRPr lang="nl-NL" altLang="nl-NL" sz="1000" dirty="0">
              <a:latin typeface="Arial" panose="020B0604020202020204" pitchFamily="34" charset="0"/>
            </a:endParaRPr>
          </a:p>
        </p:txBody>
      </p:sp>
      <p:sp>
        <p:nvSpPr>
          <p:cNvPr id="254" name="Text Box 36">
            <a:extLst>
              <a:ext uri="{FF2B5EF4-FFF2-40B4-BE49-F238E27FC236}">
                <a16:creationId xmlns:a16="http://schemas.microsoft.com/office/drawing/2014/main" id="{4E9046FD-EFF4-97CA-BEEB-8427FEA4E3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473" y="2609900"/>
            <a:ext cx="2976562" cy="2193925"/>
          </a:xfrm>
          <a:prstGeom prst="rect">
            <a:avLst/>
          </a:prstGeom>
          <a:solidFill>
            <a:srgbClr val="FFCC99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88900" indent="-889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361950" indent="-93663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724025" indent="-4572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2360613" indent="-4572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997200" indent="-4572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454400" indent="-457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911600" indent="-457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368800" indent="-457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826000" indent="-457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200" dirty="0">
                <a:solidFill>
                  <a:srgbClr val="D90125"/>
                </a:solidFill>
                <a:latin typeface="Arial" panose="020B0604020202020204" pitchFamily="34" charset="0"/>
              </a:rPr>
              <a:t>Voorbeeld-1:</a:t>
            </a:r>
          </a:p>
          <a:p>
            <a:pPr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Char char="n"/>
            </a:pPr>
            <a:r>
              <a:rPr lang="nl-NL" altLang="nl-NL" sz="900" dirty="0">
                <a:latin typeface="Arial" panose="020B0604020202020204" pitchFamily="34" charset="0"/>
              </a:rPr>
              <a:t> ARTIKEL-123: kortingsgroep = ACR-HHD</a:t>
            </a:r>
          </a:p>
          <a:p>
            <a:pPr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Char char="n"/>
            </a:pPr>
            <a:r>
              <a:rPr lang="nl-NL" altLang="nl-NL" sz="900" dirty="0">
                <a:latin typeface="Arial" panose="020B0604020202020204" pitchFamily="34" charset="0"/>
              </a:rPr>
              <a:t> KLANT-ABC heeft kortingscondities bij VO:6010:</a:t>
            </a:r>
          </a:p>
          <a:p>
            <a:pPr lvl="1">
              <a:spcAft>
                <a:spcPct val="50000"/>
              </a:spcAft>
              <a:buClr>
                <a:srgbClr val="AF011E"/>
              </a:buClr>
              <a:buFont typeface="Wingdings" panose="05000000000000000000" pitchFamily="2" charset="2"/>
              <a:buAutoNum type="arabicPeriod"/>
            </a:pPr>
            <a:r>
              <a:rPr lang="nl-NL" altLang="nl-NL" sz="900" dirty="0">
                <a:latin typeface="Arial" panose="020B0604020202020204" pitchFamily="34" charset="0"/>
              </a:rPr>
              <a:t> Debiteur-kortingscategorie: ‘11’ en</a:t>
            </a:r>
          </a:p>
          <a:p>
            <a:pPr lvl="1">
              <a:spcAft>
                <a:spcPct val="50000"/>
              </a:spcAft>
              <a:buClr>
                <a:srgbClr val="AF011E"/>
              </a:buClr>
              <a:buFont typeface="Wingdings" panose="05000000000000000000" pitchFamily="2" charset="2"/>
              <a:buAutoNum type="arabicPeriod"/>
            </a:pPr>
            <a:r>
              <a:rPr lang="nl-NL" altLang="nl-NL" sz="900" dirty="0">
                <a:latin typeface="Arial" panose="020B0604020202020204" pitchFamily="34" charset="0"/>
              </a:rPr>
              <a:t> Kortingscategorie voor ACR-HHD: ‘13’ en</a:t>
            </a:r>
          </a:p>
          <a:p>
            <a:pPr lvl="1">
              <a:spcAft>
                <a:spcPct val="50000"/>
              </a:spcAft>
              <a:buClr>
                <a:srgbClr val="AF011E"/>
              </a:buClr>
              <a:buFont typeface="Wingdings" panose="05000000000000000000" pitchFamily="2" charset="2"/>
              <a:buAutoNum type="arabicPeriod"/>
            </a:pPr>
            <a:r>
              <a:rPr lang="nl-NL" altLang="nl-NL" sz="900" dirty="0">
                <a:latin typeface="Arial" panose="020B0604020202020204" pitchFamily="34" charset="0"/>
              </a:rPr>
              <a:t> Geen uitzonderingskorting voor ACR-PDA</a:t>
            </a:r>
          </a:p>
          <a:p>
            <a:pPr lvl="1"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900" b="0" dirty="0">
                <a:latin typeface="Arial" panose="020B0604020202020204" pitchFamily="34" charset="0"/>
              </a:rPr>
              <a:t>(2. </a:t>
            </a:r>
            <a:r>
              <a:rPr lang="nl-NL" altLang="nl-NL" sz="900" b="0" i="1" dirty="0">
                <a:latin typeface="Arial" panose="020B0604020202020204" pitchFamily="34" charset="0"/>
              </a:rPr>
              <a:t>overruled</a:t>
            </a:r>
            <a:r>
              <a:rPr lang="nl-NL" altLang="nl-NL" sz="900" b="0" dirty="0">
                <a:latin typeface="Arial" panose="020B0604020202020204" pitchFamily="34" charset="0"/>
              </a:rPr>
              <a:t> voorgaande 1.)</a:t>
            </a:r>
          </a:p>
          <a:p>
            <a:pPr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Char char="n"/>
            </a:pPr>
            <a:r>
              <a:rPr lang="nl-NL" altLang="nl-NL" sz="900" dirty="0">
                <a:latin typeface="Arial" panose="020B0604020202020204" pitchFamily="34" charset="0"/>
              </a:rPr>
              <a:t> SBP prijs ARTIKEL-123 van VO:6010: € 200,00</a:t>
            </a:r>
          </a:p>
          <a:p>
            <a:pPr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 u="sng" dirty="0">
                <a:solidFill>
                  <a:schemeClr val="accent2"/>
                </a:solidFill>
                <a:latin typeface="Arial" panose="020B0604020202020204" pitchFamily="34" charset="0"/>
              </a:rPr>
              <a:t>RESULTAAT</a:t>
            </a:r>
            <a:r>
              <a:rPr lang="nl-NL" altLang="nl-NL" sz="1000" dirty="0">
                <a:solidFill>
                  <a:schemeClr val="accent2"/>
                </a:solidFill>
                <a:latin typeface="Arial" panose="020B0604020202020204" pitchFamily="34" charset="0"/>
              </a:rPr>
              <a:t>: bij order van KLANT-ABC voor</a:t>
            </a:r>
          </a:p>
          <a:p>
            <a:pPr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 dirty="0">
                <a:solidFill>
                  <a:schemeClr val="accent2"/>
                </a:solidFill>
                <a:latin typeface="Arial" panose="020B0604020202020204" pitchFamily="34" charset="0"/>
              </a:rPr>
              <a:t>ARTIKEL-123 voor 6010: </a:t>
            </a:r>
            <a:r>
              <a:rPr lang="nl-NL" altLang="nl-NL" sz="1000" u="sng" dirty="0">
                <a:solidFill>
                  <a:schemeClr val="accent2"/>
                </a:solidFill>
                <a:latin typeface="Arial" panose="020B0604020202020204" pitchFamily="34" charset="0"/>
              </a:rPr>
              <a:t>nettoprijs = € 196,00</a:t>
            </a:r>
            <a:r>
              <a:rPr lang="nl-NL" altLang="nl-NL" sz="900" dirty="0">
                <a:solidFill>
                  <a:schemeClr val="hlink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55" name="Text Box 37">
            <a:extLst>
              <a:ext uri="{FF2B5EF4-FFF2-40B4-BE49-F238E27FC236}">
                <a16:creationId xmlns:a16="http://schemas.microsoft.com/office/drawing/2014/main" id="{B991A1E0-2C8B-C952-26A2-B253793949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8522" y="4636726"/>
            <a:ext cx="1638300" cy="369887"/>
          </a:xfrm>
          <a:prstGeom prst="rect">
            <a:avLst/>
          </a:prstGeom>
          <a:solidFill>
            <a:srgbClr val="C0C0C0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 dirty="0">
                <a:solidFill>
                  <a:schemeClr val="hlink"/>
                </a:solidFill>
                <a:latin typeface="Arial" panose="020B0604020202020204" pitchFamily="34" charset="0"/>
              </a:rPr>
              <a:t>SBP = € 202,00 </a:t>
            </a:r>
            <a:r>
              <a:rPr lang="nl-NL" altLang="nl-NL" sz="1000" dirty="0">
                <a:latin typeface="Arial" panose="020B0604020202020204" pitchFamily="34" charset="0"/>
              </a:rPr>
              <a:t>-/- </a:t>
            </a:r>
            <a:r>
              <a:rPr lang="nl-NL" altLang="nl-NL" sz="800" dirty="0">
                <a:solidFill>
                  <a:schemeClr val="hlink"/>
                </a:solidFill>
                <a:latin typeface="Arial" panose="020B0604020202020204" pitchFamily="34" charset="0"/>
              </a:rPr>
              <a:t>            	       1000</a:t>
            </a:r>
          </a:p>
        </p:txBody>
      </p:sp>
      <p:sp>
        <p:nvSpPr>
          <p:cNvPr id="256" name="Text Box 38">
            <a:extLst>
              <a:ext uri="{FF2B5EF4-FFF2-40B4-BE49-F238E27FC236}">
                <a16:creationId xmlns:a16="http://schemas.microsoft.com/office/drawing/2014/main" id="{EFAEB78F-96A4-37CC-A584-9E481551B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535" y="1265908"/>
            <a:ext cx="817562" cy="201612"/>
          </a:xfrm>
          <a:prstGeom prst="rect">
            <a:avLst/>
          </a:prstGeom>
          <a:solidFill>
            <a:srgbClr val="0066CC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700">
                <a:solidFill>
                  <a:schemeClr val="bg1"/>
                </a:solidFill>
                <a:latin typeface="Arial" panose="020B0604020202020204" pitchFamily="34" charset="0"/>
              </a:rPr>
              <a:t>Kortingsgroep</a:t>
            </a:r>
            <a:endParaRPr lang="nl-NL" altLang="nl-NL" sz="70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257" name="Text Box 39">
            <a:extLst>
              <a:ext uri="{FF2B5EF4-FFF2-40B4-BE49-F238E27FC236}">
                <a16:creationId xmlns:a16="http://schemas.microsoft.com/office/drawing/2014/main" id="{2D463FD8-F2C9-55C9-0543-803ADC495C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747" y="1100808"/>
            <a:ext cx="817563" cy="201612"/>
          </a:xfrm>
          <a:prstGeom prst="rect">
            <a:avLst/>
          </a:prstGeom>
          <a:solidFill>
            <a:srgbClr val="99CCFF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700">
                <a:solidFill>
                  <a:schemeClr val="bg1"/>
                </a:solidFill>
                <a:latin typeface="Arial" panose="020B0604020202020204" pitchFamily="34" charset="0"/>
              </a:rPr>
              <a:t>Kortingsgroep</a:t>
            </a:r>
            <a:endParaRPr lang="nl-NL" altLang="nl-NL" sz="70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258" name="Text Box 40">
            <a:extLst>
              <a:ext uri="{FF2B5EF4-FFF2-40B4-BE49-F238E27FC236}">
                <a16:creationId xmlns:a16="http://schemas.microsoft.com/office/drawing/2014/main" id="{C7E78E41-A5B8-05B0-5E5F-265E45B08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960" y="935708"/>
            <a:ext cx="817562" cy="201612"/>
          </a:xfrm>
          <a:prstGeom prst="rect">
            <a:avLst/>
          </a:prstGeom>
          <a:solidFill>
            <a:srgbClr val="99CCFF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50000"/>
              </a:spcAft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700">
                <a:solidFill>
                  <a:schemeClr val="bg1"/>
                </a:solidFill>
                <a:latin typeface="Arial" panose="020B0604020202020204" pitchFamily="34" charset="0"/>
              </a:rPr>
              <a:t>Kortingsgroep</a:t>
            </a:r>
            <a:endParaRPr lang="nl-NL" altLang="nl-NL" sz="70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pic>
        <p:nvPicPr>
          <p:cNvPr id="259" name="Picture 41">
            <a:extLst>
              <a:ext uri="{FF2B5EF4-FFF2-40B4-BE49-F238E27FC236}">
                <a16:creationId xmlns:a16="http://schemas.microsoft.com/office/drawing/2014/main" id="{07A6B9DE-E99D-2F49-38E6-D09AE9BC5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060" y="2175545"/>
            <a:ext cx="5099050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0" name="Picture 42">
            <a:extLst>
              <a:ext uri="{FF2B5EF4-FFF2-40B4-BE49-F238E27FC236}">
                <a16:creationId xmlns:a16="http://schemas.microsoft.com/office/drawing/2014/main" id="{19E7473F-48CA-6B89-944A-CF6F6A6FE3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360" y="2737520"/>
            <a:ext cx="5099050" cy="88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1" name="Text Box 45">
            <a:extLst>
              <a:ext uri="{FF2B5EF4-FFF2-40B4-BE49-F238E27FC236}">
                <a16:creationId xmlns:a16="http://schemas.microsoft.com/office/drawing/2014/main" id="{2B386767-7912-F5C4-81D3-7A79743E5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2160" y="4404951"/>
            <a:ext cx="1638300" cy="431800"/>
          </a:xfrm>
          <a:prstGeom prst="rect">
            <a:avLst/>
          </a:prstGeom>
          <a:solidFill>
            <a:srgbClr val="C0C0C0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 dirty="0">
                <a:solidFill>
                  <a:schemeClr val="hlink"/>
                </a:solidFill>
                <a:latin typeface="Arial" panose="020B0604020202020204" pitchFamily="34" charset="0"/>
              </a:rPr>
              <a:t>SBP = € 195,00</a:t>
            </a:r>
          </a:p>
          <a:p>
            <a:pPr algn="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800" dirty="0">
                <a:solidFill>
                  <a:schemeClr val="hlink"/>
                </a:solidFill>
                <a:latin typeface="Arial" panose="020B0604020202020204" pitchFamily="34" charset="0"/>
              </a:rPr>
              <a:t>1200</a:t>
            </a:r>
            <a:endParaRPr lang="nl-NL" altLang="nl-NL" sz="10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262" name="Text Box 46">
            <a:extLst>
              <a:ext uri="{FF2B5EF4-FFF2-40B4-BE49-F238E27FC236}">
                <a16:creationId xmlns:a16="http://schemas.microsoft.com/office/drawing/2014/main" id="{6BA8EA94-CFBD-76E4-84B5-F56894A215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3735" y="4270013"/>
            <a:ext cx="1638300" cy="430213"/>
          </a:xfrm>
          <a:prstGeom prst="rect">
            <a:avLst/>
          </a:prstGeom>
          <a:solidFill>
            <a:srgbClr val="00FF00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000" dirty="0">
                <a:solidFill>
                  <a:schemeClr val="hlink"/>
                </a:solidFill>
                <a:latin typeface="Arial" panose="020B0604020202020204" pitchFamily="34" charset="0"/>
              </a:rPr>
              <a:t>SBP = € 200,00</a:t>
            </a:r>
            <a:r>
              <a:rPr lang="nl-NL" altLang="nl-NL" sz="1000" dirty="0">
                <a:latin typeface="Arial" panose="020B0604020202020204" pitchFamily="34" charset="0"/>
              </a:rPr>
              <a:t> -/-</a:t>
            </a:r>
            <a:r>
              <a:rPr lang="nl-NL" altLang="nl-NL" sz="1400" dirty="0">
                <a:solidFill>
                  <a:schemeClr val="hlink"/>
                </a:solidFill>
                <a:latin typeface="Arial" panose="020B0604020202020204" pitchFamily="34" charset="0"/>
              </a:rPr>
              <a:t> </a:t>
            </a:r>
            <a:r>
              <a:rPr lang="nl-NL" altLang="nl-NL" sz="1000" dirty="0">
                <a:solidFill>
                  <a:schemeClr val="hlink"/>
                </a:solidFill>
                <a:latin typeface="Arial" panose="020B0604020202020204" pitchFamily="34" charset="0"/>
              </a:rPr>
              <a:t>2%</a:t>
            </a:r>
            <a:br>
              <a:rPr lang="nl-NL" altLang="nl-NL" sz="1000" dirty="0">
                <a:latin typeface="Arial" panose="020B0604020202020204" pitchFamily="34" charset="0"/>
              </a:rPr>
            </a:br>
            <a:r>
              <a:rPr lang="nl-NL" altLang="nl-NL" sz="800" dirty="0">
                <a:latin typeface="Arial" panose="020B0604020202020204" pitchFamily="34" charset="0"/>
              </a:rPr>
              <a:t>                                  </a:t>
            </a:r>
            <a:r>
              <a:rPr lang="nl-NL" altLang="nl-NL" sz="800" dirty="0">
                <a:solidFill>
                  <a:schemeClr val="hlink"/>
                </a:solidFill>
                <a:latin typeface="Arial" panose="020B0604020202020204" pitchFamily="34" charset="0"/>
              </a:rPr>
              <a:t>6010</a:t>
            </a:r>
          </a:p>
        </p:txBody>
      </p:sp>
      <p:sp>
        <p:nvSpPr>
          <p:cNvPr id="263" name="Line 48">
            <a:extLst>
              <a:ext uri="{FF2B5EF4-FFF2-40B4-BE49-F238E27FC236}">
                <a16:creationId xmlns:a16="http://schemas.microsoft.com/office/drawing/2014/main" id="{F94ED650-CC1A-2167-FD3F-5A43E06B1BA9}"/>
              </a:ext>
            </a:extLst>
          </p:cNvPr>
          <p:cNvSpPr>
            <a:spLocks noChangeShapeType="1"/>
          </p:cNvSpPr>
          <p:nvPr/>
        </p:nvSpPr>
        <p:spPr bwMode="auto">
          <a:xfrm>
            <a:off x="5580112" y="4399633"/>
            <a:ext cx="843285" cy="33710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nl-NL"/>
          </a:p>
        </p:txBody>
      </p:sp>
      <p:sp>
        <p:nvSpPr>
          <p:cNvPr id="264" name="Line 54">
            <a:extLst>
              <a:ext uri="{FF2B5EF4-FFF2-40B4-BE49-F238E27FC236}">
                <a16:creationId xmlns:a16="http://schemas.microsoft.com/office/drawing/2014/main" id="{9019E170-4F96-77D7-4447-6A1CD2578C0C}"/>
              </a:ext>
            </a:extLst>
          </p:cNvPr>
          <p:cNvSpPr>
            <a:spLocks noChangeShapeType="1"/>
          </p:cNvSpPr>
          <p:nvPr/>
        </p:nvSpPr>
        <p:spPr bwMode="auto">
          <a:xfrm>
            <a:off x="1546597" y="1432595"/>
            <a:ext cx="2266950" cy="11128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nl-NL"/>
          </a:p>
        </p:txBody>
      </p:sp>
      <p:sp>
        <p:nvSpPr>
          <p:cNvPr id="265" name="Rectangle 58">
            <a:extLst>
              <a:ext uri="{FF2B5EF4-FFF2-40B4-BE49-F238E27FC236}">
                <a16:creationId xmlns:a16="http://schemas.microsoft.com/office/drawing/2014/main" id="{019C6918-5F36-4B1D-1536-8952CF1CF6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2747" y="2464470"/>
            <a:ext cx="285750" cy="139700"/>
          </a:xfrm>
          <a:prstGeom prst="rect">
            <a:avLst/>
          </a:prstGeom>
          <a:solidFill>
            <a:srgbClr val="FF6600">
              <a:alpha val="30000"/>
            </a:srgbClr>
          </a:solidFill>
          <a:ln w="9525" algn="ctr">
            <a:solidFill>
              <a:srgbClr val="00397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nl-NL"/>
          </a:p>
        </p:txBody>
      </p:sp>
      <p:pic>
        <p:nvPicPr>
          <p:cNvPr id="266" name="Picture 59">
            <a:extLst>
              <a:ext uri="{FF2B5EF4-FFF2-40B4-BE49-F238E27FC236}">
                <a16:creationId xmlns:a16="http://schemas.microsoft.com/office/drawing/2014/main" id="{B21C9CB7-120E-AFE4-EDCD-530815154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247" y="3302670"/>
            <a:ext cx="5100638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7" name="Picture 60">
            <a:extLst>
              <a:ext uri="{FF2B5EF4-FFF2-40B4-BE49-F238E27FC236}">
                <a16:creationId xmlns:a16="http://schemas.microsoft.com/office/drawing/2014/main" id="{853A42B9-74C2-665D-A023-6A678FBB9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847" y="2897858"/>
            <a:ext cx="2808288" cy="11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8" name="Picture 61">
            <a:extLst>
              <a:ext uri="{FF2B5EF4-FFF2-40B4-BE49-F238E27FC236}">
                <a16:creationId xmlns:a16="http://schemas.microsoft.com/office/drawing/2014/main" id="{7D52B691-5F81-C6A7-953B-1F801C2A77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372" y="2339058"/>
            <a:ext cx="2814638" cy="12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9" name="Rectangle 57">
            <a:extLst>
              <a:ext uri="{FF2B5EF4-FFF2-40B4-BE49-F238E27FC236}">
                <a16:creationId xmlns:a16="http://schemas.microsoft.com/office/drawing/2014/main" id="{B88A1145-46A3-265A-8200-31C11C2B1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1247" y="2318420"/>
            <a:ext cx="285750" cy="733425"/>
          </a:xfrm>
          <a:prstGeom prst="rect">
            <a:avLst/>
          </a:prstGeom>
          <a:solidFill>
            <a:srgbClr val="FF6600">
              <a:alpha val="30000"/>
            </a:srgbClr>
          </a:solidFill>
          <a:ln w="9525" algn="ctr">
            <a:solidFill>
              <a:srgbClr val="00397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nl-NL"/>
          </a:p>
        </p:txBody>
      </p:sp>
      <p:sp>
        <p:nvSpPr>
          <p:cNvPr id="270" name="Line 44">
            <a:extLst>
              <a:ext uri="{FF2B5EF4-FFF2-40B4-BE49-F238E27FC236}">
                <a16:creationId xmlns:a16="http://schemas.microsoft.com/office/drawing/2014/main" id="{DB80DAE2-B4E9-F50D-2BA6-FB17479D99C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45622" y="1486570"/>
            <a:ext cx="1385888" cy="10239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nl-NL"/>
          </a:p>
        </p:txBody>
      </p:sp>
      <p:sp>
        <p:nvSpPr>
          <p:cNvPr id="271" name="Line 47">
            <a:extLst>
              <a:ext uri="{FF2B5EF4-FFF2-40B4-BE49-F238E27FC236}">
                <a16:creationId xmlns:a16="http://schemas.microsoft.com/office/drawing/2014/main" id="{75CB4D93-9285-FE0D-4E06-1212A612EF3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580112" y="2588296"/>
            <a:ext cx="867098" cy="18113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nl-NL"/>
          </a:p>
        </p:txBody>
      </p:sp>
      <p:sp>
        <p:nvSpPr>
          <p:cNvPr id="272" name="Line 49">
            <a:extLst>
              <a:ext uri="{FF2B5EF4-FFF2-40B4-BE49-F238E27FC236}">
                <a16:creationId xmlns:a16="http://schemas.microsoft.com/office/drawing/2014/main" id="{C3365B61-1022-B939-027D-EE9D92C3EBF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915397" y="1491333"/>
            <a:ext cx="1912938" cy="89535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2292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8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1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4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3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9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6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9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2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5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8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4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0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3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6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2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5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8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1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4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7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0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3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6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9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2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8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1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4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8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8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1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6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9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4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9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2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 animBg="1"/>
      <p:bldP spid="224" grpId="0" animBg="1"/>
      <p:bldP spid="224" grpId="1" animBg="1"/>
      <p:bldP spid="225" grpId="0" animBg="1"/>
      <p:bldP spid="225" grpId="1" animBg="1"/>
      <p:bldP spid="226" grpId="0" animBg="1"/>
      <p:bldP spid="226" grpId="1" animBg="1"/>
      <p:bldP spid="227" grpId="0" animBg="1"/>
      <p:bldP spid="231" grpId="0" animBg="1"/>
      <p:bldP spid="231" grpId="1" animBg="1"/>
      <p:bldP spid="232" grpId="0" animBg="1"/>
      <p:bldP spid="235" grpId="0" animBg="1"/>
      <p:bldP spid="235" grpId="1" animBg="1"/>
      <p:bldP spid="237" grpId="0" animBg="1"/>
      <p:bldP spid="238" grpId="0" animBg="1"/>
      <p:bldP spid="238" grpId="1" animBg="1"/>
      <p:bldP spid="239" grpId="0" animBg="1"/>
      <p:bldP spid="239" grpId="1" animBg="1"/>
      <p:bldP spid="240" grpId="0" animBg="1"/>
      <p:bldP spid="240" grpId="1" animBg="1"/>
      <p:bldP spid="241" grpId="0" animBg="1"/>
      <p:bldP spid="241" grpId="1" animBg="1"/>
      <p:bldP spid="242" grpId="0" animBg="1"/>
      <p:bldP spid="242" grpId="1" animBg="1"/>
      <p:bldP spid="243" grpId="0" animBg="1"/>
      <p:bldP spid="244" grpId="0" animBg="1"/>
      <p:bldP spid="244" grpId="1" animBg="1"/>
      <p:bldP spid="245" grpId="0" animBg="1"/>
      <p:bldP spid="245" grpId="1" animBg="1"/>
      <p:bldP spid="246" grpId="0" animBg="1"/>
      <p:bldP spid="247" grpId="0" animBg="1"/>
      <p:bldP spid="247" grpId="1" animBg="1"/>
      <p:bldP spid="248" grpId="0" animBg="1"/>
      <p:bldP spid="248" grpId="1" animBg="1"/>
      <p:bldP spid="250" grpId="0"/>
      <p:bldP spid="251" grpId="0"/>
      <p:bldP spid="252" grpId="0"/>
      <p:bldP spid="253" grpId="0" animBg="1"/>
      <p:bldP spid="254" grpId="0" animBg="1"/>
      <p:bldP spid="255" grpId="0" animBg="1"/>
      <p:bldP spid="255" grpId="1" animBg="1"/>
      <p:bldP spid="256" grpId="0" animBg="1"/>
      <p:bldP spid="257" grpId="0" animBg="1"/>
      <p:bldP spid="257" grpId="1" animBg="1"/>
      <p:bldP spid="258" grpId="0" animBg="1"/>
      <p:bldP spid="258" grpId="1" animBg="1"/>
      <p:bldP spid="261" grpId="0" animBg="1"/>
      <p:bldP spid="261" grpId="1" animBg="1"/>
      <p:bldP spid="26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komen PRIJZEN tot stand – VOORBEELD - 2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13</a:t>
            </a:fld>
            <a:endParaRPr lang="nl-NL" dirty="0"/>
          </a:p>
        </p:txBody>
      </p:sp>
      <p:sp>
        <p:nvSpPr>
          <p:cNvPr id="173" name="Text Box 32">
            <a:extLst>
              <a:ext uri="{FF2B5EF4-FFF2-40B4-BE49-F238E27FC236}">
                <a16:creationId xmlns:a16="http://schemas.microsoft.com/office/drawing/2014/main" id="{711A0C19-3950-46D3-DC6F-740972A19A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89" y="828898"/>
            <a:ext cx="8489675" cy="3970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600" u="sng" dirty="0">
                <a:solidFill>
                  <a:schemeClr val="accent2"/>
                </a:solidFill>
                <a:latin typeface="Tahoma" panose="020B0604030504040204" pitchFamily="34" charset="0"/>
              </a:rPr>
              <a:t>Promotionele actie pricing: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r>
              <a:rPr lang="nl-NL" altLang="nl-NL" sz="1600" dirty="0">
                <a:latin typeface="Tahoma" panose="020B0604030504040204" pitchFamily="34" charset="0"/>
              </a:rPr>
              <a:t>Door fabrikant geïnitieerd (meestal lokale vestiging) of distributeur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r>
              <a:rPr lang="nl-NL" altLang="nl-NL" sz="1600" dirty="0">
                <a:latin typeface="Tahoma" panose="020B0604030504040204" pitchFamily="34" charset="0"/>
              </a:rPr>
              <a:t>S</a:t>
            </a:r>
            <a:r>
              <a:rPr lang="nl-NL" altLang="nl-NL" sz="1600" b="0" dirty="0">
                <a:latin typeface="Tahoma" panose="020B0604030504040204" pitchFamily="34" charset="0"/>
              </a:rPr>
              <a:t>et van actuele producten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r>
              <a:rPr lang="nl-NL" altLang="nl-NL" sz="1600" dirty="0">
                <a:latin typeface="Tahoma" panose="020B0604030504040204" pitchFamily="34" charset="0"/>
              </a:rPr>
              <a:t>Vaste </a:t>
            </a:r>
            <a:r>
              <a:rPr lang="nl-NL" altLang="nl-NL" sz="1600" dirty="0" err="1">
                <a:latin typeface="Tahoma" panose="020B0604030504040204" pitchFamily="34" charset="0"/>
              </a:rPr>
              <a:t>cost</a:t>
            </a:r>
            <a:r>
              <a:rPr lang="nl-NL" altLang="nl-NL" sz="1600" dirty="0">
                <a:latin typeface="Tahoma" panose="020B0604030504040204" pitchFamily="34" charset="0"/>
              </a:rPr>
              <a:t> prijs en promo actie prijs</a:t>
            </a:r>
            <a:endParaRPr lang="nl-NL" altLang="nl-NL" sz="1600" b="0" dirty="0">
              <a:latin typeface="Tahoma" panose="020B0604030504040204" pitchFamily="34" charset="0"/>
            </a:endParaRPr>
          </a:p>
          <a:p>
            <a:pPr>
              <a:buClr>
                <a:srgbClr val="AF011E"/>
              </a:buClr>
              <a:buSzPct val="70000"/>
            </a:pPr>
            <a:r>
              <a:rPr lang="nl-NL" altLang="nl-NL" sz="1600" b="1" dirty="0">
                <a:latin typeface="Tahoma" panose="020B0604030504040204" pitchFamily="34" charset="0"/>
              </a:rPr>
              <a:t>Resultaat</a:t>
            </a:r>
            <a:r>
              <a:rPr lang="nl-NL" altLang="nl-NL" sz="1600" dirty="0">
                <a:latin typeface="Tahoma" panose="020B0604030504040204" pitchFamily="34" charset="0"/>
              </a:rPr>
              <a:t>: productie maanden vooraf, vast aantal vast set producten, vaste </a:t>
            </a:r>
            <a:r>
              <a:rPr lang="nl-NL" altLang="nl-NL" sz="1600" dirty="0" err="1">
                <a:latin typeface="Tahoma" panose="020B0604030504040204" pitchFamily="34" charset="0"/>
              </a:rPr>
              <a:t>cost</a:t>
            </a:r>
            <a:r>
              <a:rPr lang="nl-NL" altLang="nl-NL" sz="1600" dirty="0">
                <a:latin typeface="Tahoma" panose="020B0604030504040204" pitchFamily="34" charset="0"/>
              </a:rPr>
              <a:t> prijs en pre-set promo prijzen (bijv. ‘we gaan weer naar school’ - notebook promo actie)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endParaRPr lang="nl-NL" altLang="nl-NL" sz="1600" dirty="0">
              <a:latin typeface="Tahoma" panose="020B0604030504040204" pitchFamily="34" charset="0"/>
            </a:endParaRP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r>
              <a:rPr lang="nl-NL" altLang="nl-NL" sz="1600" dirty="0">
                <a:latin typeface="Tahoma" panose="020B0604030504040204" pitchFamily="34" charset="0"/>
              </a:rPr>
              <a:t>Set wordt aan alle klanten (distributeurs, grotere </a:t>
            </a:r>
            <a:r>
              <a:rPr lang="nl-NL" altLang="nl-NL" sz="1600" dirty="0" err="1">
                <a:latin typeface="Tahoma" panose="020B0604030504040204" pitchFamily="34" charset="0"/>
              </a:rPr>
              <a:t>resellers</a:t>
            </a:r>
            <a:r>
              <a:rPr lang="nl-NL" altLang="nl-NL" sz="1600" dirty="0">
                <a:latin typeface="Tahoma" panose="020B0604030504040204" pitchFamily="34" charset="0"/>
              </a:rPr>
              <a:t>) van lokale vestiging aangeboden (soms NIET allemaal)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r>
              <a:rPr lang="nl-NL" altLang="nl-NL" sz="1600" dirty="0">
                <a:latin typeface="Tahoma" panose="020B0604030504040204" pitchFamily="34" charset="0"/>
              </a:rPr>
              <a:t>Afspraken over promo-actie in krantjes, websites en webshops (a-la: Sinterklaas of ga naar school aanbieding)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r>
              <a:rPr lang="nl-NL" altLang="nl-NL" sz="1600" dirty="0">
                <a:latin typeface="Tahoma" panose="020B0604030504040204" pitchFamily="34" charset="0"/>
              </a:rPr>
              <a:t>Verdeling door lokale vestiging v/d producten, inkopen door klanten = voorraadvorming, vaak maar voor 1-2-3 weken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r>
              <a:rPr lang="nl-NL" altLang="nl-NL" sz="1600" dirty="0">
                <a:latin typeface="Tahoma" panose="020B0604030504040204" pitchFamily="34" charset="0"/>
              </a:rPr>
              <a:t>Soms gecombineerd met extra </a:t>
            </a:r>
            <a:r>
              <a:rPr lang="nl-NL" altLang="nl-NL" sz="1600" b="1" dirty="0">
                <a:latin typeface="Tahoma" panose="020B0604030504040204" pitchFamily="34" charset="0"/>
              </a:rPr>
              <a:t>Cash-back</a:t>
            </a:r>
            <a:r>
              <a:rPr lang="nl-NL" altLang="nl-NL" sz="1600" dirty="0">
                <a:latin typeface="Tahoma" panose="020B0604030504040204" pitchFamily="34" charset="0"/>
              </a:rPr>
              <a:t> actie: de eindgebruiker claimt </a:t>
            </a:r>
            <a:r>
              <a:rPr lang="nl-NL" altLang="nl-NL" sz="1600" b="1" dirty="0">
                <a:latin typeface="Tahoma" panose="020B0604030504040204" pitchFamily="34" charset="0"/>
              </a:rPr>
              <a:t>cash-back</a:t>
            </a:r>
            <a:r>
              <a:rPr lang="nl-NL" altLang="nl-NL" sz="1600" dirty="0">
                <a:latin typeface="Tahoma" panose="020B0604030504040204" pitchFamily="34" charset="0"/>
              </a:rPr>
              <a:t> bij fabrikant (het kanaal wordt overgeslagen)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endParaRPr lang="nl-NL" altLang="nl-NL" sz="1200" b="0" dirty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95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komen PRIJZEN tot stand – VOORBEELD - 3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14</a:t>
            </a:fld>
            <a:endParaRPr lang="nl-NL" dirty="0"/>
          </a:p>
        </p:txBody>
      </p:sp>
      <p:sp>
        <p:nvSpPr>
          <p:cNvPr id="173" name="Text Box 32">
            <a:extLst>
              <a:ext uri="{FF2B5EF4-FFF2-40B4-BE49-F238E27FC236}">
                <a16:creationId xmlns:a16="http://schemas.microsoft.com/office/drawing/2014/main" id="{711A0C19-3950-46D3-DC6F-740972A19A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89" y="828898"/>
            <a:ext cx="8489675" cy="3478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600" u="sng" dirty="0">
                <a:solidFill>
                  <a:schemeClr val="accent2"/>
                </a:solidFill>
                <a:latin typeface="Tahoma" panose="020B0604030504040204" pitchFamily="34" charset="0"/>
              </a:rPr>
              <a:t>Special Bid pricing: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r>
              <a:rPr lang="nl-NL" altLang="nl-NL" sz="1600" dirty="0">
                <a:latin typeface="Tahoma" panose="020B0604030504040204" pitchFamily="34" charset="0"/>
              </a:rPr>
              <a:t>Door project </a:t>
            </a:r>
            <a:r>
              <a:rPr lang="nl-NL" altLang="nl-NL" sz="1600" b="1" dirty="0">
                <a:latin typeface="Tahoma" panose="020B0604030504040204" pitchFamily="34" charset="0"/>
              </a:rPr>
              <a:t>Eindgebruiker</a:t>
            </a:r>
            <a:r>
              <a:rPr lang="nl-NL" altLang="nl-NL" sz="1600" dirty="0">
                <a:latin typeface="Tahoma" panose="020B0604030504040204" pitchFamily="34" charset="0"/>
              </a:rPr>
              <a:t> geïnitieerd, meestal via lokale vestiging v/d fabrikant of distributeur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r>
              <a:rPr lang="nl-NL" altLang="nl-NL" sz="1600" dirty="0">
                <a:latin typeface="Tahoma" panose="020B0604030504040204" pitchFamily="34" charset="0"/>
              </a:rPr>
              <a:t>Project set van producten, leveringscondities, termijn en voorwaarden</a:t>
            </a:r>
            <a:endParaRPr lang="nl-NL" altLang="nl-NL" sz="1600" b="0" dirty="0">
              <a:latin typeface="Tahoma" panose="020B0604030504040204" pitchFamily="34" charset="0"/>
            </a:endParaRP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r>
              <a:rPr lang="nl-NL" altLang="nl-NL" sz="1600" dirty="0">
                <a:latin typeface="Tahoma" panose="020B0604030504040204" pitchFamily="34" charset="0"/>
              </a:rPr>
              <a:t>Alle distributeurs (geheel EU) en </a:t>
            </a:r>
            <a:r>
              <a:rPr lang="nl-NL" altLang="nl-NL" sz="1600" dirty="0" err="1">
                <a:latin typeface="Tahoma" panose="020B0604030504040204" pitchFamily="34" charset="0"/>
              </a:rPr>
              <a:t>resellers</a:t>
            </a:r>
            <a:r>
              <a:rPr lang="nl-NL" altLang="nl-NL" sz="1600" dirty="0">
                <a:latin typeface="Tahoma" panose="020B0604030504040204" pitchFamily="34" charset="0"/>
              </a:rPr>
              <a:t> zijn verplicht deze </a:t>
            </a:r>
            <a:r>
              <a:rPr lang="nl-NL" altLang="nl-NL" sz="1600" dirty="0" err="1">
                <a:latin typeface="Tahoma" panose="020B0604030504040204" pitchFamily="34" charset="0"/>
              </a:rPr>
              <a:t>projectset</a:t>
            </a:r>
            <a:r>
              <a:rPr lang="nl-NL" altLang="nl-NL" sz="1600" dirty="0">
                <a:latin typeface="Tahoma" panose="020B0604030504040204" pitchFamily="34" charset="0"/>
              </a:rPr>
              <a:t> condities te hanteren, mits ingeschreven hiervoor</a:t>
            </a:r>
          </a:p>
          <a:p>
            <a:pPr>
              <a:buClr>
                <a:srgbClr val="AF011E"/>
              </a:buClr>
              <a:buSzPct val="70000"/>
            </a:pPr>
            <a:endParaRPr lang="nl-NL" altLang="nl-NL" sz="1600" b="0" dirty="0">
              <a:latin typeface="Tahoma" panose="020B0604030504040204" pitchFamily="34" charset="0"/>
            </a:endParaRPr>
          </a:p>
          <a:p>
            <a:pPr>
              <a:buClr>
                <a:srgbClr val="AF011E"/>
              </a:buClr>
              <a:buSzPct val="70000"/>
            </a:pPr>
            <a:r>
              <a:rPr lang="nl-NL" altLang="nl-NL" sz="1600" b="1" dirty="0">
                <a:latin typeface="Tahoma" panose="020B0604030504040204" pitchFamily="34" charset="0"/>
              </a:rPr>
              <a:t>Resultaat</a:t>
            </a:r>
            <a:r>
              <a:rPr lang="nl-NL" altLang="nl-NL" sz="1600" dirty="0">
                <a:latin typeface="Tahoma" panose="020B0604030504040204" pitchFamily="34" charset="0"/>
              </a:rPr>
              <a:t>: vaste prijzen, </a:t>
            </a:r>
            <a:r>
              <a:rPr lang="nl-NL" altLang="nl-NL" sz="1600" dirty="0" err="1">
                <a:latin typeface="Tahoma" panose="020B0604030504040204" pitchFamily="34" charset="0"/>
              </a:rPr>
              <a:t>kanaal+eindgebruiker</a:t>
            </a:r>
            <a:r>
              <a:rPr lang="nl-NL" altLang="nl-NL" sz="1600" dirty="0">
                <a:latin typeface="Tahoma" panose="020B0604030504040204" pitchFamily="34" charset="0"/>
              </a:rPr>
              <a:t> bepaalt ‘winnaar’</a:t>
            </a:r>
          </a:p>
          <a:p>
            <a:pPr>
              <a:buClr>
                <a:srgbClr val="AF011E"/>
              </a:buClr>
              <a:buSzPct val="70000"/>
            </a:pPr>
            <a:endParaRPr lang="nl-NL" altLang="nl-NL" sz="1600" dirty="0">
              <a:latin typeface="Tahoma" panose="020B0604030504040204" pitchFamily="34" charset="0"/>
            </a:endParaRPr>
          </a:p>
          <a:p>
            <a:pPr>
              <a:buClr>
                <a:srgbClr val="AF011E"/>
              </a:buClr>
              <a:buSzPct val="70000"/>
            </a:pPr>
            <a:r>
              <a:rPr lang="nl-NL" altLang="nl-NL" sz="1600" b="1" dirty="0">
                <a:latin typeface="Tahoma" panose="020B0604030504040204" pitchFamily="34" charset="0"/>
              </a:rPr>
              <a:t>Voorbeeld</a:t>
            </a:r>
            <a:r>
              <a:rPr lang="nl-NL" altLang="nl-NL" sz="1600" dirty="0">
                <a:latin typeface="Tahoma" panose="020B0604030504040204" pitchFamily="34" charset="0"/>
              </a:rPr>
              <a:t>: vervanging van alle werkplekken van bedrijf XYZ in periode van 6 maanden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endParaRPr lang="nl-NL" altLang="nl-NL" sz="1600" dirty="0">
              <a:latin typeface="Tahoma" panose="020B0604030504040204" pitchFamily="34" charset="0"/>
            </a:endParaRP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r>
              <a:rPr lang="nl-NL" altLang="nl-NL" sz="1600" dirty="0">
                <a:latin typeface="Tahoma" panose="020B0604030504040204" pitchFamily="34" charset="0"/>
              </a:rPr>
              <a:t>Soms gecombineerd met extra </a:t>
            </a:r>
            <a:r>
              <a:rPr lang="nl-NL" altLang="nl-NL" sz="1600" b="1" dirty="0">
                <a:latin typeface="Tahoma" panose="020B0604030504040204" pitchFamily="34" charset="0"/>
              </a:rPr>
              <a:t>Cash-back</a:t>
            </a:r>
            <a:r>
              <a:rPr lang="nl-NL" altLang="nl-NL" sz="1600" dirty="0">
                <a:latin typeface="Tahoma" panose="020B0604030504040204" pitchFamily="34" charset="0"/>
              </a:rPr>
              <a:t> actie: de eindgebruiker claimt </a:t>
            </a:r>
            <a:r>
              <a:rPr lang="nl-NL" altLang="nl-NL" sz="1600" b="1" dirty="0">
                <a:latin typeface="Tahoma" panose="020B0604030504040204" pitchFamily="34" charset="0"/>
              </a:rPr>
              <a:t>cash-back</a:t>
            </a:r>
            <a:r>
              <a:rPr lang="nl-NL" altLang="nl-NL" sz="1600" dirty="0">
                <a:latin typeface="Tahoma" panose="020B0604030504040204" pitchFamily="34" charset="0"/>
              </a:rPr>
              <a:t> bij fabrikant (het kanaal wordt overgeslagen)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endParaRPr lang="nl-NL" altLang="nl-NL" sz="1200" b="0" dirty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892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komen PRIJZEN tot stand – VOORBEELD – 4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15</a:t>
            </a:fld>
            <a:endParaRPr lang="nl-NL" dirty="0"/>
          </a:p>
        </p:txBody>
      </p:sp>
      <p:sp>
        <p:nvSpPr>
          <p:cNvPr id="173" name="Text Box 32">
            <a:extLst>
              <a:ext uri="{FF2B5EF4-FFF2-40B4-BE49-F238E27FC236}">
                <a16:creationId xmlns:a16="http://schemas.microsoft.com/office/drawing/2014/main" id="{711A0C19-3950-46D3-DC6F-740972A19A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89" y="828898"/>
            <a:ext cx="8489675" cy="2001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600" u="sng" dirty="0" err="1">
                <a:solidFill>
                  <a:schemeClr val="accent2"/>
                </a:solidFill>
                <a:latin typeface="Tahoma" panose="020B0604030504040204" pitchFamily="34" charset="0"/>
              </a:rPr>
              <a:t>Dynamic</a:t>
            </a:r>
            <a:r>
              <a:rPr lang="nl-NL" altLang="nl-NL" sz="1600" u="sng" dirty="0">
                <a:solidFill>
                  <a:schemeClr val="accent2"/>
                </a:solidFill>
                <a:latin typeface="Tahoma" panose="020B0604030504040204" pitchFamily="34" charset="0"/>
              </a:rPr>
              <a:t> pricing:</a:t>
            </a:r>
          </a:p>
          <a:p>
            <a:pPr>
              <a:buClr>
                <a:srgbClr val="AF011E"/>
              </a:buClr>
              <a:buSzPct val="70000"/>
            </a:pPr>
            <a:r>
              <a:rPr lang="nl-NL" altLang="nl-NL" sz="1600" b="1" dirty="0">
                <a:latin typeface="Tahoma" panose="020B0604030504040204" pitchFamily="34" charset="0"/>
              </a:rPr>
              <a:t>Voorbeeld</a:t>
            </a:r>
            <a:r>
              <a:rPr lang="nl-NL" altLang="nl-NL" sz="1600" dirty="0">
                <a:latin typeface="Tahoma" panose="020B0604030504040204" pitchFamily="34" charset="0"/>
              </a:rPr>
              <a:t>: tankstations in Venlo, maar juist óók net over de grens in Duitsland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r>
              <a:rPr lang="nl-NL" altLang="nl-NL" sz="1600" dirty="0">
                <a:latin typeface="Tahoma" panose="020B0604030504040204" pitchFamily="34" charset="0"/>
              </a:rPr>
              <a:t>Prijzen wisselen per uur/uren, afhankelijk van aantal ‘</a:t>
            </a:r>
            <a:r>
              <a:rPr lang="nl-NL" altLang="nl-NL" sz="1600" dirty="0" err="1">
                <a:latin typeface="Tahoma" panose="020B0604030504040204" pitchFamily="34" charset="0"/>
              </a:rPr>
              <a:t>tankenden</a:t>
            </a:r>
            <a:r>
              <a:rPr lang="nl-NL" altLang="nl-NL" sz="1600" dirty="0">
                <a:latin typeface="Tahoma" panose="020B0604030504040204" pitchFamily="34" charset="0"/>
              </a:rPr>
              <a:t>’ ?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r>
              <a:rPr lang="nl-NL" altLang="nl-NL" sz="1600" dirty="0">
                <a:latin typeface="Tahoma" panose="020B0604030504040204" pitchFamily="34" charset="0"/>
              </a:rPr>
              <a:t>Uitzondering: vaste klanten met klantenkaart krijgen meestal de laagste prijs v/d dag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r>
              <a:rPr lang="nl-NL" altLang="nl-NL" sz="1600" dirty="0">
                <a:latin typeface="Tahoma" panose="020B0604030504040204" pitchFamily="34" charset="0"/>
              </a:rPr>
              <a:t>Wordt meestal beperkt tot bemande tankstations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r>
              <a:rPr lang="nl-NL" altLang="nl-NL" sz="1600" dirty="0">
                <a:latin typeface="Tahoma" panose="020B0604030504040204" pitchFamily="34" charset="0"/>
              </a:rPr>
              <a:t>Worden concurrenten genegeerd die geen voorraad hebben ?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endParaRPr lang="nl-NL" altLang="nl-NL" sz="1600" dirty="0">
              <a:latin typeface="Tahoma" panose="020B0604030504040204" pitchFamily="34" charset="0"/>
            </a:endParaRP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endParaRPr lang="nl-NL" altLang="nl-NL" sz="1200" b="0" dirty="0">
              <a:latin typeface="Tahoma" panose="020B0604030504040204" pitchFamily="34" charset="0"/>
            </a:endParaRP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B1D28E68-C34F-7AFE-1FD0-2DC54231DC2E}"/>
              </a:ext>
            </a:extLst>
          </p:cNvPr>
          <p:cNvCxnSpPr/>
          <p:nvPr/>
        </p:nvCxnSpPr>
        <p:spPr bwMode="auto">
          <a:xfrm>
            <a:off x="395536" y="4299942"/>
            <a:ext cx="82809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7" name="Text Box 32">
            <a:extLst>
              <a:ext uri="{FF2B5EF4-FFF2-40B4-BE49-F238E27FC236}">
                <a16:creationId xmlns:a16="http://schemas.microsoft.com/office/drawing/2014/main" id="{2E486AF7-9DA7-194E-39EB-41AF6093D2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3329" y="4299942"/>
            <a:ext cx="1080120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AF011E"/>
              </a:buClr>
              <a:buSzPct val="70000"/>
            </a:pPr>
            <a:r>
              <a:rPr lang="nl-NL" altLang="nl-NL" sz="1200" dirty="0">
                <a:latin typeface="Tahoma" panose="020B0604030504040204" pitchFamily="34" charset="0"/>
              </a:rPr>
              <a:t>Tijd &gt;&gt;&gt;&gt;&gt;</a:t>
            </a:r>
            <a:endParaRPr lang="nl-NL" altLang="nl-NL" sz="1600" dirty="0">
              <a:latin typeface="Tahoma" panose="020B0604030504040204" pitchFamily="34" charset="0"/>
            </a:endParaRPr>
          </a:p>
        </p:txBody>
      </p:sp>
      <p:cxnSp>
        <p:nvCxnSpPr>
          <p:cNvPr id="58" name="Rechte verbindingslijn 57">
            <a:extLst>
              <a:ext uri="{FF2B5EF4-FFF2-40B4-BE49-F238E27FC236}">
                <a16:creationId xmlns:a16="http://schemas.microsoft.com/office/drawing/2014/main" id="{198AEA99-75AE-CCBE-E9A0-42DBEB87F2D4}"/>
              </a:ext>
            </a:extLst>
          </p:cNvPr>
          <p:cNvCxnSpPr/>
          <p:nvPr/>
        </p:nvCxnSpPr>
        <p:spPr bwMode="auto">
          <a:xfrm flipV="1">
            <a:off x="395536" y="2355726"/>
            <a:ext cx="0" cy="19442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 Box 32">
            <a:extLst>
              <a:ext uri="{FF2B5EF4-FFF2-40B4-BE49-F238E27FC236}">
                <a16:creationId xmlns:a16="http://schemas.microsoft.com/office/drawing/2014/main" id="{4A255E52-AB1A-1EAB-6DCF-80F249F9E6BF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324179" y="2656527"/>
            <a:ext cx="1080120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AF011E"/>
              </a:buClr>
              <a:buSzPct val="70000"/>
            </a:pPr>
            <a:r>
              <a:rPr lang="nl-NL" altLang="nl-NL" sz="1200" dirty="0">
                <a:latin typeface="Tahoma" panose="020B0604030504040204" pitchFamily="34" charset="0"/>
              </a:rPr>
              <a:t>Prijs &gt;&gt;&gt;&gt;&gt;</a:t>
            </a:r>
            <a:endParaRPr lang="nl-NL" altLang="nl-NL" sz="1600" dirty="0">
              <a:latin typeface="Tahoma" panose="020B0604030504040204" pitchFamily="34" charset="0"/>
            </a:endParaRPr>
          </a:p>
        </p:txBody>
      </p:sp>
      <p:sp>
        <p:nvSpPr>
          <p:cNvPr id="63" name="Rechthoek 62">
            <a:extLst>
              <a:ext uri="{FF2B5EF4-FFF2-40B4-BE49-F238E27FC236}">
                <a16:creationId xmlns:a16="http://schemas.microsoft.com/office/drawing/2014/main" id="{F4E0F070-B254-DAEE-0B03-FDFD9D194277}"/>
              </a:ext>
            </a:extLst>
          </p:cNvPr>
          <p:cNvSpPr/>
          <p:nvPr/>
        </p:nvSpPr>
        <p:spPr bwMode="auto">
          <a:xfrm>
            <a:off x="395536" y="3291830"/>
            <a:ext cx="1008108" cy="100811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8" name="Rechthoek 127">
            <a:extLst>
              <a:ext uri="{FF2B5EF4-FFF2-40B4-BE49-F238E27FC236}">
                <a16:creationId xmlns:a16="http://schemas.microsoft.com/office/drawing/2014/main" id="{1013AFFF-A128-566C-0AA5-182080F6EA65}"/>
              </a:ext>
            </a:extLst>
          </p:cNvPr>
          <p:cNvSpPr/>
          <p:nvPr/>
        </p:nvSpPr>
        <p:spPr bwMode="auto">
          <a:xfrm>
            <a:off x="1403648" y="3075810"/>
            <a:ext cx="504055" cy="12241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9" name="Rechthoek 128">
            <a:extLst>
              <a:ext uri="{FF2B5EF4-FFF2-40B4-BE49-F238E27FC236}">
                <a16:creationId xmlns:a16="http://schemas.microsoft.com/office/drawing/2014/main" id="{D0A7DF3B-07F2-A35D-D92F-92FAC989A8B6}"/>
              </a:ext>
            </a:extLst>
          </p:cNvPr>
          <p:cNvSpPr/>
          <p:nvPr/>
        </p:nvSpPr>
        <p:spPr bwMode="auto">
          <a:xfrm>
            <a:off x="1907706" y="3363838"/>
            <a:ext cx="2160238" cy="935115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0" name="Rechthoek 129">
            <a:extLst>
              <a:ext uri="{FF2B5EF4-FFF2-40B4-BE49-F238E27FC236}">
                <a16:creationId xmlns:a16="http://schemas.microsoft.com/office/drawing/2014/main" id="{26EDC696-07D3-D259-04CB-23781046E26F}"/>
              </a:ext>
            </a:extLst>
          </p:cNvPr>
          <p:cNvSpPr/>
          <p:nvPr/>
        </p:nvSpPr>
        <p:spPr bwMode="auto">
          <a:xfrm>
            <a:off x="4067944" y="3507857"/>
            <a:ext cx="504056" cy="79109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1" name="Rechthoek 130">
            <a:extLst>
              <a:ext uri="{FF2B5EF4-FFF2-40B4-BE49-F238E27FC236}">
                <a16:creationId xmlns:a16="http://schemas.microsoft.com/office/drawing/2014/main" id="{6CE10D96-F9C7-ECDE-E770-6D479BF983C4}"/>
              </a:ext>
            </a:extLst>
          </p:cNvPr>
          <p:cNvSpPr/>
          <p:nvPr/>
        </p:nvSpPr>
        <p:spPr bwMode="auto">
          <a:xfrm>
            <a:off x="4572004" y="2830088"/>
            <a:ext cx="1008108" cy="146787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2" name="Rechthoek 131">
            <a:extLst>
              <a:ext uri="{FF2B5EF4-FFF2-40B4-BE49-F238E27FC236}">
                <a16:creationId xmlns:a16="http://schemas.microsoft.com/office/drawing/2014/main" id="{D4C59BF2-38BA-7D81-B85A-910931AEF856}"/>
              </a:ext>
            </a:extLst>
          </p:cNvPr>
          <p:cNvSpPr/>
          <p:nvPr/>
        </p:nvSpPr>
        <p:spPr bwMode="auto">
          <a:xfrm>
            <a:off x="5580115" y="3291830"/>
            <a:ext cx="2033211" cy="100811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" name="Rechthoek 132">
            <a:extLst>
              <a:ext uri="{FF2B5EF4-FFF2-40B4-BE49-F238E27FC236}">
                <a16:creationId xmlns:a16="http://schemas.microsoft.com/office/drawing/2014/main" id="{42498E39-D804-E963-43C5-E90A3517ACAF}"/>
              </a:ext>
            </a:extLst>
          </p:cNvPr>
          <p:cNvSpPr/>
          <p:nvPr/>
        </p:nvSpPr>
        <p:spPr bwMode="auto">
          <a:xfrm>
            <a:off x="7613328" y="3003799"/>
            <a:ext cx="919112" cy="12961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35" name="Rechte verbindingslijn 134">
            <a:extLst>
              <a:ext uri="{FF2B5EF4-FFF2-40B4-BE49-F238E27FC236}">
                <a16:creationId xmlns:a16="http://schemas.microsoft.com/office/drawing/2014/main" id="{C7B30964-8A21-B8FC-37AB-A0D3EB29E7F2}"/>
              </a:ext>
            </a:extLst>
          </p:cNvPr>
          <p:cNvCxnSpPr/>
          <p:nvPr/>
        </p:nvCxnSpPr>
        <p:spPr bwMode="auto">
          <a:xfrm>
            <a:off x="395536" y="3219822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6" name="Text Box 32">
            <a:extLst>
              <a:ext uri="{FF2B5EF4-FFF2-40B4-BE49-F238E27FC236}">
                <a16:creationId xmlns:a16="http://schemas.microsoft.com/office/drawing/2014/main" id="{71C77D00-B34D-A61A-119F-19B69BFE4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6732" y="2942182"/>
            <a:ext cx="568764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AF011E"/>
              </a:buClr>
              <a:buSzPct val="70000"/>
            </a:pPr>
            <a:r>
              <a:rPr lang="nl-NL" altLang="nl-NL" sz="1200" dirty="0">
                <a:latin typeface="Tahoma" panose="020B0604030504040204" pitchFamily="34" charset="0"/>
              </a:rPr>
              <a:t>Gem.</a:t>
            </a:r>
            <a:endParaRPr lang="nl-NL" altLang="nl-NL" sz="1600" dirty="0">
              <a:latin typeface="Tahoma" panose="020B0604030504040204" pitchFamily="34" charset="0"/>
            </a:endParaRPr>
          </a:p>
        </p:txBody>
      </p:sp>
      <p:cxnSp>
        <p:nvCxnSpPr>
          <p:cNvPr id="137" name="Rechte verbindingslijn 136">
            <a:extLst>
              <a:ext uri="{FF2B5EF4-FFF2-40B4-BE49-F238E27FC236}">
                <a16:creationId xmlns:a16="http://schemas.microsoft.com/office/drawing/2014/main" id="{4E43E23D-4E49-B2CC-03E3-BA7E931580C8}"/>
              </a:ext>
            </a:extLst>
          </p:cNvPr>
          <p:cNvCxnSpPr/>
          <p:nvPr/>
        </p:nvCxnSpPr>
        <p:spPr bwMode="auto">
          <a:xfrm>
            <a:off x="395536" y="3496106"/>
            <a:ext cx="8424936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8" name="Text Box 32">
            <a:extLst>
              <a:ext uri="{FF2B5EF4-FFF2-40B4-BE49-F238E27FC236}">
                <a16:creationId xmlns:a16="http://schemas.microsoft.com/office/drawing/2014/main" id="{7554AB06-1E77-2850-197C-54196F11FE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87773" y="3493938"/>
            <a:ext cx="568764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AF011E"/>
              </a:buClr>
              <a:buSzPct val="70000"/>
            </a:pPr>
            <a:r>
              <a:rPr lang="nl-NL" altLang="nl-NL" sz="1200" dirty="0">
                <a:latin typeface="Tahoma" panose="020B0604030504040204" pitchFamily="34" charset="0"/>
              </a:rPr>
              <a:t>Vast</a:t>
            </a:r>
            <a:endParaRPr lang="nl-NL" altLang="nl-NL" sz="1600" dirty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15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" grpId="0"/>
      <p:bldP spid="57" grpId="0"/>
      <p:bldP spid="61" grpId="0"/>
      <p:bldP spid="136" grpId="0"/>
      <p:bldP spid="1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komen PRIJZEN tot stand – VOORBEELD - 5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16</a:t>
            </a:fld>
            <a:endParaRPr lang="nl-NL" dirty="0"/>
          </a:p>
        </p:txBody>
      </p:sp>
      <p:sp>
        <p:nvSpPr>
          <p:cNvPr id="173" name="Text Box 32">
            <a:extLst>
              <a:ext uri="{FF2B5EF4-FFF2-40B4-BE49-F238E27FC236}">
                <a16:creationId xmlns:a16="http://schemas.microsoft.com/office/drawing/2014/main" id="{711A0C19-3950-46D3-DC6F-740972A19A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89" y="828898"/>
            <a:ext cx="6545459" cy="3724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AF011E"/>
              </a:buClr>
              <a:buSzPct val="70000"/>
              <a:buFont typeface="Wingdings" panose="05000000000000000000" pitchFamily="2" charset="2"/>
              <a:buNone/>
            </a:pPr>
            <a:r>
              <a:rPr lang="nl-NL" altLang="nl-NL" sz="1600" u="sng" dirty="0" err="1">
                <a:solidFill>
                  <a:schemeClr val="accent2"/>
                </a:solidFill>
                <a:latin typeface="Tahoma" panose="020B0604030504040204" pitchFamily="34" charset="0"/>
              </a:rPr>
              <a:t>Dynamic</a:t>
            </a:r>
            <a:r>
              <a:rPr lang="nl-NL" altLang="nl-NL" sz="1600" u="sng" dirty="0">
                <a:solidFill>
                  <a:schemeClr val="accent2"/>
                </a:solidFill>
                <a:latin typeface="Tahoma" panose="020B0604030504040204" pitchFamily="34" charset="0"/>
              </a:rPr>
              <a:t> pricing retailer:</a:t>
            </a:r>
          </a:p>
          <a:p>
            <a:pPr>
              <a:buClr>
                <a:srgbClr val="AF011E"/>
              </a:buClr>
              <a:buSzPct val="70000"/>
            </a:pPr>
            <a:r>
              <a:rPr lang="nl-NL" altLang="nl-NL" sz="1600" b="1" dirty="0">
                <a:latin typeface="Tahoma" panose="020B0604030504040204" pitchFamily="34" charset="0"/>
              </a:rPr>
              <a:t>Voorbeeld</a:t>
            </a:r>
            <a:r>
              <a:rPr lang="nl-NL" altLang="nl-NL" sz="1600" dirty="0">
                <a:latin typeface="Tahoma" panose="020B0604030504040204" pitchFamily="34" charset="0"/>
              </a:rPr>
              <a:t>: Retailer – product </a:t>
            </a:r>
            <a:r>
              <a:rPr lang="nl-NL" altLang="nl-NL" sz="1600" dirty="0" err="1">
                <a:latin typeface="Tahoma" panose="020B0604030504040204" pitchFamily="34" charset="0"/>
              </a:rPr>
              <a:t>category</a:t>
            </a:r>
            <a:r>
              <a:rPr lang="nl-NL" altLang="nl-NL" sz="1600" dirty="0">
                <a:latin typeface="Tahoma" panose="020B0604030504040204" pitchFamily="34" charset="0"/>
              </a:rPr>
              <a:t> koffie machines, concurrentie</a:t>
            </a:r>
          </a:p>
          <a:p>
            <a:pPr>
              <a:buClr>
                <a:srgbClr val="AF011E"/>
              </a:buClr>
              <a:buSzPct val="70000"/>
            </a:pPr>
            <a:endParaRPr lang="nl-NL" altLang="nl-NL" sz="1600" dirty="0">
              <a:latin typeface="Tahoma" panose="020B0604030504040204" pitchFamily="34" charset="0"/>
            </a:endParaRP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r>
              <a:rPr lang="nl-NL" altLang="nl-NL" sz="1600" dirty="0">
                <a:latin typeface="Tahoma" panose="020B0604030504040204" pitchFamily="34" charset="0"/>
              </a:rPr>
              <a:t>Doelstelling: 5 goedkoopste, stelt de product categorie verantwoordelijke PM-er 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r>
              <a:rPr lang="nl-NL" altLang="nl-NL" sz="1600" dirty="0">
                <a:latin typeface="Tahoma" panose="020B0604030504040204" pitchFamily="34" charset="0"/>
              </a:rPr>
              <a:t>Concurrenten definitie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r>
              <a:rPr lang="nl-NL" altLang="nl-NL" sz="1600" dirty="0">
                <a:latin typeface="Tahoma" panose="020B0604030504040204" pitchFamily="34" charset="0"/>
              </a:rPr>
              <a:t>Productcategorie definitie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r>
              <a:rPr lang="nl-NL" altLang="nl-NL" sz="1600" dirty="0">
                <a:latin typeface="Tahoma" panose="020B0604030504040204" pitchFamily="34" charset="0"/>
              </a:rPr>
              <a:t>Voorraad (concurrenten negeren die geen voorraad hebben ?)</a:t>
            </a:r>
          </a:p>
          <a:p>
            <a:pPr>
              <a:buClr>
                <a:srgbClr val="AF011E"/>
              </a:buClr>
              <a:buSzPct val="70000"/>
            </a:pPr>
            <a:endParaRPr lang="nl-NL" altLang="nl-NL" sz="1600" dirty="0">
              <a:latin typeface="Tahoma" panose="020B0604030504040204" pitchFamily="34" charset="0"/>
            </a:endParaRPr>
          </a:p>
          <a:p>
            <a:pPr>
              <a:buClr>
                <a:srgbClr val="AF011E"/>
              </a:buClr>
              <a:buSzPct val="70000"/>
            </a:pPr>
            <a:r>
              <a:rPr lang="nl-NL" altLang="nl-NL" sz="1600" dirty="0">
                <a:latin typeface="Tahoma" panose="020B0604030504040204" pitchFamily="34" charset="0"/>
              </a:rPr>
              <a:t>(Prijs informatie </a:t>
            </a:r>
            <a:r>
              <a:rPr lang="nl-NL" altLang="nl-NL" sz="1600" dirty="0" err="1">
                <a:latin typeface="Tahoma" panose="020B0604030504040204" pitchFamily="34" charset="0"/>
              </a:rPr>
              <a:t>concu</a:t>
            </a:r>
            <a:r>
              <a:rPr lang="nl-NL" altLang="nl-NL" sz="1600" dirty="0">
                <a:latin typeface="Tahoma" panose="020B0604030504040204" pitchFamily="34" charset="0"/>
              </a:rPr>
              <a:t>-info: door gespecialiseerde bedrijven)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endParaRPr lang="nl-NL" altLang="nl-NL" sz="1600" dirty="0">
              <a:latin typeface="Tahoma" panose="020B0604030504040204" pitchFamily="34" charset="0"/>
            </a:endParaRP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endParaRPr lang="nl-NL" altLang="nl-NL" sz="1600" dirty="0">
              <a:latin typeface="Tahoma" panose="020B0604030504040204" pitchFamily="34" charset="0"/>
            </a:endParaRPr>
          </a:p>
          <a:p>
            <a:pPr>
              <a:buClr>
                <a:srgbClr val="AF011E"/>
              </a:buClr>
              <a:buSzPct val="70000"/>
            </a:pPr>
            <a:r>
              <a:rPr lang="nl-NL" altLang="nl-NL" sz="1600" u="sng" dirty="0">
                <a:solidFill>
                  <a:srgbClr val="C00000"/>
                </a:solidFill>
                <a:latin typeface="Tahoma" panose="020B0604030504040204" pitchFamily="34" charset="0"/>
              </a:rPr>
              <a:t>Resultaat</a:t>
            </a:r>
            <a:r>
              <a:rPr lang="nl-NL" altLang="nl-NL" sz="1600" dirty="0">
                <a:solidFill>
                  <a:srgbClr val="C00000"/>
                </a:solidFill>
                <a:latin typeface="Tahoma" panose="020B0604030504040204" pitchFamily="34" charset="0"/>
              </a:rPr>
              <a:t>: de prijs van € 201 (tijdelijk) gaat omlaag naar € 194</a:t>
            </a:r>
          </a:p>
          <a:p>
            <a:pPr marL="171450" indent="-171450">
              <a:buClr>
                <a:srgbClr val="AF011E"/>
              </a:buClr>
              <a:buSzPct val="70000"/>
              <a:buFont typeface="Arial" panose="020B0604020202020204" pitchFamily="34" charset="0"/>
              <a:buChar char="•"/>
            </a:pPr>
            <a:endParaRPr lang="nl-NL" altLang="nl-NL" sz="1600" dirty="0">
              <a:latin typeface="Tahoma" panose="020B0604030504040204" pitchFamily="34" charset="0"/>
            </a:endParaRPr>
          </a:p>
          <a:p>
            <a:pPr>
              <a:buClr>
                <a:srgbClr val="AF011E"/>
              </a:buClr>
              <a:buSzPct val="70000"/>
            </a:pPr>
            <a:endParaRPr lang="nl-NL" altLang="nl-NL" sz="1200" b="0" dirty="0">
              <a:latin typeface="Tahoma" panose="020B0604030504040204" pitchFamily="34" charset="0"/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8F3B8835-814D-A406-5AF9-A61E2F6775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2146" y="627534"/>
            <a:ext cx="2039475" cy="3999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48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ACB30E-85AC-411E-96F5-CCC2F9BF3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 ?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38B10B3-0D65-40DA-9F87-169440FFF2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17</a:t>
            </a:fld>
            <a:endParaRPr lang="nl-NL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A7C853-08BF-41F8-B090-56CB21340B89}"/>
              </a:ext>
            </a:extLst>
          </p:cNvPr>
          <p:cNvSpPr txBox="1">
            <a:spLocks noGrp="1"/>
          </p:cNvSpPr>
          <p:nvPr>
            <p:ph idx="1"/>
          </p:nvPr>
        </p:nvSpPr>
        <p:spPr bwMode="auto">
          <a:xfrm>
            <a:off x="461963" y="944563"/>
            <a:ext cx="82169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indent="0">
              <a:spcBef>
                <a:spcPct val="20000"/>
              </a:spcBef>
              <a:buClr>
                <a:schemeClr val="hlink"/>
              </a:buClr>
              <a:buSzPct val="90000"/>
              <a:buNone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0" indent="0">
              <a:spcBef>
                <a:spcPct val="20000"/>
              </a:spcBef>
              <a:buClr>
                <a:schemeClr val="hlink"/>
              </a:buClr>
              <a:buSzPct val="90000"/>
              <a:buNone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0" indent="0">
              <a:spcBef>
                <a:spcPct val="20000"/>
              </a:spcBef>
              <a:buClr>
                <a:schemeClr val="hlink"/>
              </a:buClr>
              <a:buSzPct val="90000"/>
              <a:buNone/>
              <a:defRPr/>
            </a:pPr>
            <a:r>
              <a:rPr lang="nl-NL" sz="24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			   Door Peter Nent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EA7E846-3136-4E00-8D1D-F92492142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563638"/>
            <a:ext cx="7180745" cy="89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518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26407-C9D7-41E4-A887-6755E2491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komen PRIJZEN tot stand </a:t>
            </a:r>
            <a:r>
              <a:rPr lang="nl-NL" dirty="0"/>
              <a:t>- </a:t>
            </a:r>
            <a:r>
              <a:rPr lang="nl-NL" b="1" dirty="0"/>
              <a:t>AGENDA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106D1A-CAAB-4053-B9CB-7E89BEE73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771550"/>
            <a:ext cx="8502944" cy="3960440"/>
          </a:xfrm>
        </p:spPr>
        <p:txBody>
          <a:bodyPr/>
          <a:lstStyle/>
          <a:p>
            <a:pPr marL="0" indent="0">
              <a:buNone/>
            </a:pPr>
            <a:endParaRPr lang="nl-NL" sz="2400" i="1" dirty="0"/>
          </a:p>
          <a:p>
            <a:pPr marL="0" indent="0">
              <a:buNone/>
            </a:pPr>
            <a:r>
              <a:rPr lang="nl-NL" sz="2400" i="1" dirty="0"/>
              <a:t>Een greep uit de belangrijkste zaken:</a:t>
            </a:r>
          </a:p>
          <a:p>
            <a:r>
              <a:rPr lang="nl-NL" sz="2400" dirty="0"/>
              <a:t>Principes</a:t>
            </a:r>
          </a:p>
          <a:p>
            <a:r>
              <a:rPr lang="nl-NL" sz="2400" dirty="0"/>
              <a:t>Definities</a:t>
            </a:r>
          </a:p>
          <a:p>
            <a:r>
              <a:rPr lang="nl-NL" sz="2400" dirty="0"/>
              <a:t>Marktdefinities</a:t>
            </a:r>
          </a:p>
          <a:p>
            <a:r>
              <a:rPr lang="nl-NL" sz="2400" dirty="0"/>
              <a:t>Voorbeelden</a:t>
            </a:r>
          </a:p>
          <a:p>
            <a:r>
              <a:rPr lang="nl-NL" sz="2400" dirty="0"/>
              <a:t>Vragen ?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0EAC25-005F-4358-B168-F3EFFD6D79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87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komen PRIJZEN tot stand - PRINCIPES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771551"/>
            <a:ext cx="7854872" cy="356743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err="1"/>
              <a:t>Verkoopprijs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 err="1"/>
              <a:t>Handje-klap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Value based pricing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Cost-plus pricing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Competitive pricing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Economy pricing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Penetration pricing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Dynamic pricing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Price skimming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Hourly pricing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Project-based pricing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High-low pricing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Bundle pricing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 err="1"/>
              <a:t>Gegraphic</a:t>
            </a:r>
            <a:r>
              <a:rPr lang="en-US" sz="1200" dirty="0"/>
              <a:t> pricing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Psychological pricing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Freemium pricing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Premium pricing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3</a:t>
            </a:fld>
            <a:endParaRPr lang="nl-NL" dirty="0"/>
          </a:p>
        </p:txBody>
      </p:sp>
      <p:pic>
        <p:nvPicPr>
          <p:cNvPr id="1026" name="Picture 2" descr="Pricing 15 strategien">
            <a:extLst>
              <a:ext uri="{FF2B5EF4-FFF2-40B4-BE49-F238E27FC236}">
                <a16:creationId xmlns:a16="http://schemas.microsoft.com/office/drawing/2014/main" id="{02CBC344-B943-A0E7-AB64-5E200B1B5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673849"/>
            <a:ext cx="3137505" cy="4460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765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komen PRIJZEN tot stand - DEFINITIES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771550"/>
            <a:ext cx="7854872" cy="388843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1" dirty="0" err="1"/>
              <a:t>Kostprijs</a:t>
            </a:r>
            <a:endParaRPr lang="en-US" sz="1600" b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VVP - </a:t>
            </a:r>
            <a:r>
              <a:rPr lang="en-US" sz="1600" dirty="0" err="1"/>
              <a:t>Vaste</a:t>
            </a:r>
            <a:r>
              <a:rPr lang="en-US" sz="1600" dirty="0"/>
              <a:t> </a:t>
            </a:r>
            <a:r>
              <a:rPr lang="en-US" sz="1600" dirty="0" err="1"/>
              <a:t>Verreken</a:t>
            </a:r>
            <a:r>
              <a:rPr lang="en-US" sz="1600" dirty="0"/>
              <a:t> </a:t>
            </a:r>
            <a:r>
              <a:rPr lang="en-US" sz="1600" dirty="0" err="1"/>
              <a:t>Prijs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GIP - </a:t>
            </a:r>
            <a:r>
              <a:rPr lang="en-US" sz="1600" dirty="0" err="1"/>
              <a:t>Gemiddelde</a:t>
            </a:r>
            <a:r>
              <a:rPr lang="en-US" sz="1600" dirty="0"/>
              <a:t> </a:t>
            </a:r>
            <a:r>
              <a:rPr lang="en-US" sz="1600" dirty="0" err="1"/>
              <a:t>Inkoop</a:t>
            </a:r>
            <a:r>
              <a:rPr lang="en-US" sz="1600" dirty="0"/>
              <a:t> </a:t>
            </a:r>
            <a:r>
              <a:rPr lang="en-US" sz="1600" dirty="0" err="1"/>
              <a:t>Prijs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Charge/</a:t>
            </a:r>
            <a:r>
              <a:rPr lang="en-US" sz="1600" dirty="0" err="1"/>
              <a:t>Partijen</a:t>
            </a:r>
            <a:r>
              <a:rPr lang="en-US" sz="1600" dirty="0"/>
              <a:t> - Elke </a:t>
            </a:r>
            <a:r>
              <a:rPr lang="en-US" sz="1600" dirty="0" err="1"/>
              <a:t>ontvangst</a:t>
            </a:r>
            <a:r>
              <a:rPr lang="en-US" sz="1600" dirty="0"/>
              <a:t> </a:t>
            </a:r>
            <a:r>
              <a:rPr lang="en-US" sz="1600" dirty="0" err="1"/>
              <a:t>goederen</a:t>
            </a:r>
            <a:r>
              <a:rPr lang="en-US" sz="1600" dirty="0"/>
              <a:t> </a:t>
            </a:r>
            <a:r>
              <a:rPr lang="en-US" sz="1600" dirty="0" err="1"/>
              <a:t>genereert</a:t>
            </a:r>
            <a:r>
              <a:rPr lang="en-US" sz="1600" dirty="0"/>
              <a:t> </a:t>
            </a:r>
            <a:r>
              <a:rPr lang="en-US" sz="1600" dirty="0" err="1"/>
              <a:t>een</a:t>
            </a:r>
            <a:r>
              <a:rPr lang="en-US" sz="1600" dirty="0"/>
              <a:t> charge met </a:t>
            </a:r>
            <a:r>
              <a:rPr lang="en-US" sz="1600" dirty="0" err="1"/>
              <a:t>waarde</a:t>
            </a:r>
            <a:r>
              <a:rPr lang="en-US" sz="1600" dirty="0"/>
              <a:t> (=</a:t>
            </a:r>
            <a:r>
              <a:rPr lang="en-US" sz="1600" dirty="0" err="1"/>
              <a:t>inkoopprijs</a:t>
            </a:r>
            <a:r>
              <a:rPr lang="en-US" sz="1600" dirty="0"/>
              <a:t>*valuta </a:t>
            </a:r>
            <a:r>
              <a:rPr lang="en-US" sz="1600" dirty="0" err="1"/>
              <a:t>eventueel</a:t>
            </a:r>
            <a:r>
              <a:rPr lang="en-US" sz="1600" dirty="0"/>
              <a:t> incl. </a:t>
            </a:r>
            <a:r>
              <a:rPr lang="en-US" sz="1600" dirty="0" err="1"/>
              <a:t>transportkosten</a:t>
            </a:r>
            <a:r>
              <a:rPr lang="en-US" sz="1600" dirty="0"/>
              <a:t>, etc.)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Cost - de </a:t>
            </a:r>
            <a:r>
              <a:rPr lang="en-US" sz="1600" dirty="0" err="1"/>
              <a:t>productie</a:t>
            </a:r>
            <a:r>
              <a:rPr lang="en-US" sz="1600" dirty="0"/>
              <a:t> </a:t>
            </a:r>
            <a:r>
              <a:rPr lang="en-US" sz="1600" dirty="0" err="1"/>
              <a:t>kosten</a:t>
            </a:r>
            <a:r>
              <a:rPr lang="en-US" sz="1600" dirty="0"/>
              <a:t> </a:t>
            </a:r>
            <a:r>
              <a:rPr lang="en-US" sz="1600" dirty="0" err="1"/>
              <a:t>opgeteld</a:t>
            </a:r>
            <a:r>
              <a:rPr lang="en-US" sz="1600" dirty="0"/>
              <a:t>, </a:t>
            </a:r>
            <a:r>
              <a:rPr lang="en-US" sz="1600" dirty="0" err="1"/>
              <a:t>eventueel</a:t>
            </a:r>
            <a:r>
              <a:rPr lang="en-US" sz="1600" dirty="0"/>
              <a:t> incl. (in-)</a:t>
            </a:r>
            <a:r>
              <a:rPr lang="en-US" sz="1600" dirty="0" err="1"/>
              <a:t>directe</a:t>
            </a:r>
            <a:r>
              <a:rPr lang="en-US" sz="1600" dirty="0"/>
              <a:t> </a:t>
            </a:r>
            <a:r>
              <a:rPr lang="en-US" sz="1600" dirty="0" err="1"/>
              <a:t>kosten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Activity Based Costing - </a:t>
            </a:r>
            <a:r>
              <a:rPr lang="nl-NL" sz="1600" dirty="0"/>
              <a:t>de overhead op een verantwoorde manier toerekenen aan het product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Etc. (</a:t>
            </a:r>
            <a:r>
              <a:rPr lang="en-US" sz="1600" dirty="0" err="1"/>
              <a:t>Equivalentiemethode</a:t>
            </a:r>
            <a:r>
              <a:rPr lang="en-US" sz="1600" dirty="0"/>
              <a:t>, </a:t>
            </a:r>
            <a:r>
              <a:rPr lang="en-US" sz="1600" dirty="0" err="1"/>
              <a:t>Opslagmethode</a:t>
            </a:r>
            <a:r>
              <a:rPr lang="en-US" sz="1600" dirty="0"/>
              <a:t>, </a:t>
            </a:r>
            <a:r>
              <a:rPr lang="en-US" sz="1600" dirty="0" err="1"/>
              <a:t>Kostenplaatsmethode</a:t>
            </a:r>
            <a:r>
              <a:rPr lang="en-US" sz="1600" dirty="0"/>
              <a:t>, ed.)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b="1" dirty="0"/>
              <a:t>Voorraadwaardering</a:t>
            </a:r>
            <a:r>
              <a:rPr lang="nl-NL" sz="1600" dirty="0"/>
              <a:t>: met regelmatige voorraadherwaardering: altijd in (één) company valuta (‘stofdikte’ bepaling). Is samen met openposten debiteuren, openposten crediteurensterk ‘Company </a:t>
            </a:r>
            <a:r>
              <a:rPr lang="nl-NL" sz="1600" dirty="0" err="1"/>
              <a:t>value</a:t>
            </a:r>
            <a:r>
              <a:rPr lang="nl-NL" sz="1600" dirty="0"/>
              <a:t>’ bepalend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b="1" dirty="0"/>
              <a:t>Bonus</a:t>
            </a:r>
            <a:r>
              <a:rPr lang="nl-NL" sz="1600" dirty="0"/>
              <a:t>: afspraak (contractueel) vooraf met duidelijke doelen die achteraf beoordeeld worden op wel/niet behaald en (deels) uitbetaald of niet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511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komen PRIJZEN tot stand - DEFINITIES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943821"/>
            <a:ext cx="7854872" cy="339516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sz="1600" dirty="0"/>
              <a:t>Inkoop-, </a:t>
            </a:r>
            <a:r>
              <a:rPr lang="nl-NL" sz="1600" dirty="0" err="1"/>
              <a:t>cost</a:t>
            </a:r>
            <a:r>
              <a:rPr lang="nl-NL" sz="1600" dirty="0"/>
              <a:t> en verkoopprijzen kunnen: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/>
              <a:t>Stabiel zijn tot in lengte van jaren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/>
              <a:t>Dynamisch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/>
              <a:t>Promotioneel - Actie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/>
              <a:t>Special Bid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/>
              <a:t>Bundel prijzen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/>
              <a:t>Kortingen – Offertes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/>
              <a:t>Bonus</a:t>
            </a:r>
          </a:p>
          <a:p>
            <a:pPr marL="390107" lvl="1" indent="0">
              <a:buNone/>
            </a:pPr>
            <a:endParaRPr lang="en-US" sz="12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4911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771550"/>
            <a:ext cx="8216840" cy="3860177"/>
          </a:xfrm>
        </p:spPr>
        <p:txBody>
          <a:bodyPr/>
          <a:lstStyle/>
          <a:p>
            <a:pPr marL="0" indent="0">
              <a:buNone/>
            </a:pPr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pPr marL="0" indent="0">
              <a:buNone/>
            </a:pPr>
            <a:endParaRPr lang="nl-NL" sz="24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6</a:t>
            </a:fld>
            <a:endParaRPr lang="nl-NL" dirty="0"/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49D10734-8FD1-12AC-AD4B-7503821225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689466"/>
              </p:ext>
            </p:extLst>
          </p:nvPr>
        </p:nvGraphicFramePr>
        <p:xfrm>
          <a:off x="611908" y="958683"/>
          <a:ext cx="4110456" cy="3528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0456">
                  <a:extLst>
                    <a:ext uri="{9D8B030D-6E8A-4147-A177-3AD203B41FA5}">
                      <a16:colId xmlns:a16="http://schemas.microsoft.com/office/drawing/2014/main" val="1973901554"/>
                    </a:ext>
                  </a:extLst>
                </a:gridCol>
              </a:tblGrid>
              <a:tr h="26415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Markten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318334"/>
                  </a:ext>
                </a:extLst>
              </a:tr>
              <a:tr h="396225">
                <a:tc>
                  <a:txBody>
                    <a:bodyPr/>
                    <a:lstStyle/>
                    <a:p>
                      <a:r>
                        <a:rPr lang="nl-NL" dirty="0"/>
                        <a:t>Eten en persoonlijke verzorging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295024"/>
                  </a:ext>
                </a:extLst>
              </a:tr>
              <a:tr h="620812">
                <a:tc>
                  <a:txBody>
                    <a:bodyPr/>
                    <a:lstStyle/>
                    <a:p>
                      <a:r>
                        <a:rPr lang="nl-NL" dirty="0"/>
                        <a:t>Kleding en schoenen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6819545"/>
                  </a:ext>
                </a:extLst>
              </a:tr>
              <a:tr h="396225">
                <a:tc>
                  <a:txBody>
                    <a:bodyPr/>
                    <a:lstStyle/>
                    <a:p>
                      <a:r>
                        <a:rPr lang="nl-NL" dirty="0"/>
                        <a:t>Apparatuur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182870"/>
                  </a:ext>
                </a:extLst>
              </a:tr>
              <a:tr h="396225">
                <a:tc>
                  <a:txBody>
                    <a:bodyPr/>
                    <a:lstStyle/>
                    <a:p>
                      <a:r>
                        <a:rPr lang="nl-NL" dirty="0"/>
                        <a:t>Meubelen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7854143"/>
                  </a:ext>
                </a:extLst>
              </a:tr>
              <a:tr h="713205">
                <a:tc>
                  <a:txBody>
                    <a:bodyPr/>
                    <a:lstStyle/>
                    <a:p>
                      <a:r>
                        <a:rPr lang="nl-NL" dirty="0"/>
                        <a:t>Elektronica &amp; media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082133"/>
                  </a:ext>
                </a:extLst>
              </a:tr>
              <a:tr h="396225">
                <a:tc>
                  <a:txBody>
                    <a:bodyPr/>
                    <a:lstStyle/>
                    <a:p>
                      <a:r>
                        <a:rPr lang="nl-NL" dirty="0"/>
                        <a:t>Hobby’s en speelgoed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4955438"/>
                  </a:ext>
                </a:extLst>
              </a:tr>
              <a:tr h="264150">
                <a:tc>
                  <a:txBody>
                    <a:bodyPr/>
                    <a:lstStyle/>
                    <a:p>
                      <a:pPr marL="0" marR="0" lvl="0" indent="0" algn="l" defTabSz="7156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Etc.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46348"/>
                  </a:ext>
                </a:extLst>
              </a:tr>
            </a:tbl>
          </a:graphicData>
        </a:graphic>
      </p:graphicFrame>
      <p:sp>
        <p:nvSpPr>
          <p:cNvPr id="7" name="Titel 1">
            <a:extLst>
              <a:ext uri="{FF2B5EF4-FFF2-40B4-BE49-F238E27FC236}">
                <a16:creationId xmlns:a16="http://schemas.microsoft.com/office/drawing/2014/main" id="{C372FBE0-D527-CF8F-3715-4F424C2750F6}"/>
              </a:ext>
            </a:extLst>
          </p:cNvPr>
          <p:cNvSpPr txBox="1">
            <a:spLocks/>
          </p:cNvSpPr>
          <p:nvPr/>
        </p:nvSpPr>
        <p:spPr bwMode="auto">
          <a:xfrm>
            <a:off x="461544" y="273026"/>
            <a:ext cx="8216840" cy="404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962" rIns="0" bIns="38962" numCol="1" anchor="ctr" anchorCtr="0" compatLnSpc="1">
            <a:prstTxWarp prst="textNoShape">
              <a:avLst/>
            </a:prstTxWarp>
          </a:bodyPr>
          <a:lstStyle>
            <a:lvl1pPr algn="l" defTabSz="778971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defTabSz="778971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2"/>
                </a:solidFill>
                <a:latin typeface="Verdana" pitchFamily="34" charset="0"/>
              </a:defRPr>
            </a:lvl2pPr>
            <a:lvl3pPr algn="l" defTabSz="778971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2"/>
                </a:solidFill>
                <a:latin typeface="Verdana" pitchFamily="34" charset="0"/>
              </a:defRPr>
            </a:lvl3pPr>
            <a:lvl4pPr algn="l" defTabSz="778971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2"/>
                </a:solidFill>
                <a:latin typeface="Verdana" pitchFamily="34" charset="0"/>
              </a:defRPr>
            </a:lvl4pPr>
            <a:lvl5pPr algn="l" defTabSz="778971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2"/>
                </a:solidFill>
                <a:latin typeface="Verdana" pitchFamily="34" charset="0"/>
              </a:defRPr>
            </a:lvl5pPr>
            <a:lvl6pPr marL="357805" algn="l" defTabSz="778971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2"/>
                </a:solidFill>
                <a:latin typeface="Franklin Gothic Heavy" pitchFamily="34" charset="0"/>
              </a:defRPr>
            </a:lvl6pPr>
            <a:lvl7pPr marL="715609" algn="l" defTabSz="778971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2"/>
                </a:solidFill>
                <a:latin typeface="Franklin Gothic Heavy" pitchFamily="34" charset="0"/>
              </a:defRPr>
            </a:lvl7pPr>
            <a:lvl8pPr marL="1073414" algn="l" defTabSz="778971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2"/>
                </a:solidFill>
                <a:latin typeface="Franklin Gothic Heavy" pitchFamily="34" charset="0"/>
              </a:defRPr>
            </a:lvl8pPr>
            <a:lvl9pPr marL="1431219" algn="l" defTabSz="778971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2"/>
                </a:solidFill>
                <a:latin typeface="Franklin Gothic Heavy" pitchFamily="34" charset="0"/>
              </a:defRPr>
            </a:lvl9pPr>
          </a:lstStyle>
          <a:p>
            <a:r>
              <a:rPr lang="nl-NL" b="1" kern="0" dirty="0"/>
              <a:t>Hoe komen PRIJZEN tot stand – DEFINITIES - markten</a:t>
            </a:r>
          </a:p>
        </p:txBody>
      </p:sp>
    </p:spTree>
    <p:extLst>
      <p:ext uri="{BB962C8B-B14F-4D97-AF65-F5344CB8AC3E}">
        <p14:creationId xmlns:p14="http://schemas.microsoft.com/office/powerpoint/2010/main" val="2793926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komen PRIJZEN tot stand - DEFINITIES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943821"/>
            <a:ext cx="7854872" cy="339516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sz="1600" dirty="0"/>
              <a:t>Verkoopprijzen: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b="0" i="0" dirty="0" err="1">
                <a:solidFill>
                  <a:srgbClr val="212529"/>
                </a:solidFill>
                <a:effectLst/>
              </a:rPr>
              <a:t>Rebate</a:t>
            </a:r>
            <a:r>
              <a:rPr lang="nl-NL" sz="1400" b="0" i="0" dirty="0">
                <a:solidFill>
                  <a:srgbClr val="212529"/>
                </a:solidFill>
                <a:effectLst/>
              </a:rPr>
              <a:t> management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b="0" i="0" dirty="0">
                <a:solidFill>
                  <a:srgbClr val="212529"/>
                </a:solidFill>
                <a:effectLst/>
              </a:rPr>
              <a:t>Pricing Management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b="0" i="0" dirty="0">
                <a:solidFill>
                  <a:srgbClr val="212529"/>
                </a:solidFill>
                <a:effectLst/>
              </a:rPr>
              <a:t>Channel Management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b="0" i="0" dirty="0" err="1">
                <a:solidFill>
                  <a:srgbClr val="212529"/>
                </a:solidFill>
                <a:effectLst/>
              </a:rPr>
              <a:t>Vendor</a:t>
            </a:r>
            <a:r>
              <a:rPr lang="nl-NL" sz="1400" b="0" i="0" dirty="0">
                <a:solidFill>
                  <a:srgbClr val="212529"/>
                </a:solidFill>
                <a:effectLst/>
              </a:rPr>
              <a:t> </a:t>
            </a:r>
            <a:r>
              <a:rPr lang="nl-NL" sz="1400" b="0" i="0" dirty="0" err="1">
                <a:solidFill>
                  <a:srgbClr val="212529"/>
                </a:solidFill>
                <a:effectLst/>
              </a:rPr>
              <a:t>Funding</a:t>
            </a:r>
            <a:endParaRPr lang="nl-NL" sz="1400" b="0" i="0" dirty="0">
              <a:solidFill>
                <a:srgbClr val="212529"/>
              </a:solidFill>
              <a:effectLst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b="0" i="0" dirty="0" err="1">
                <a:solidFill>
                  <a:srgbClr val="212529"/>
                </a:solidFill>
                <a:effectLst/>
              </a:rPr>
              <a:t>RIghts</a:t>
            </a:r>
            <a:r>
              <a:rPr lang="nl-NL" sz="1400" b="0" i="0" dirty="0">
                <a:solidFill>
                  <a:srgbClr val="212529"/>
                </a:solidFill>
                <a:effectLst/>
              </a:rPr>
              <a:t> en </a:t>
            </a:r>
            <a:r>
              <a:rPr lang="nl-NL" sz="1400" b="0" i="0" dirty="0" err="1">
                <a:solidFill>
                  <a:srgbClr val="212529"/>
                </a:solidFill>
                <a:effectLst/>
              </a:rPr>
              <a:t>Loyalties</a:t>
            </a:r>
            <a:endParaRPr lang="nl-NL" sz="1400" b="0" i="0" dirty="0">
              <a:solidFill>
                <a:srgbClr val="212529"/>
              </a:solidFill>
              <a:effectLst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b="0" i="0" dirty="0">
                <a:solidFill>
                  <a:srgbClr val="212529"/>
                </a:solidFill>
                <a:effectLst/>
              </a:rPr>
              <a:t>Price </a:t>
            </a:r>
            <a:r>
              <a:rPr lang="nl-NL" sz="1400" b="0" i="0" dirty="0" err="1">
                <a:solidFill>
                  <a:srgbClr val="212529"/>
                </a:solidFill>
                <a:effectLst/>
              </a:rPr>
              <a:t>Protection</a:t>
            </a:r>
            <a:endParaRPr lang="nl-NL" sz="1400" b="0" i="0" dirty="0">
              <a:solidFill>
                <a:srgbClr val="212529"/>
              </a:solidFill>
              <a:effectLst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b="0" i="0" dirty="0">
                <a:solidFill>
                  <a:srgbClr val="212529"/>
                </a:solidFill>
                <a:effectLst/>
              </a:rPr>
              <a:t>Channel Inventory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b="0" i="0" dirty="0" err="1">
                <a:solidFill>
                  <a:srgbClr val="212529"/>
                </a:solidFill>
                <a:effectLst/>
              </a:rPr>
              <a:t>Rebates</a:t>
            </a:r>
            <a:endParaRPr lang="nl-NL" sz="1400" b="0" i="0" dirty="0">
              <a:solidFill>
                <a:srgbClr val="212529"/>
              </a:solidFill>
              <a:effectLst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b="0" i="0" dirty="0">
                <a:solidFill>
                  <a:srgbClr val="212529"/>
                </a:solidFill>
                <a:effectLst/>
              </a:rPr>
              <a:t>Performance Incentives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b="0" i="0" dirty="0">
                <a:solidFill>
                  <a:srgbClr val="212529"/>
                </a:solidFill>
                <a:effectLst/>
              </a:rPr>
              <a:t>Trade management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b="0" i="0" dirty="0">
                <a:solidFill>
                  <a:srgbClr val="212529"/>
                </a:solidFill>
                <a:effectLst/>
              </a:rPr>
              <a:t>Master Data Management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b="0" i="0" dirty="0">
                <a:solidFill>
                  <a:srgbClr val="212529"/>
                </a:solidFill>
                <a:effectLst/>
              </a:rPr>
              <a:t>Market Analysis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8799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komen PRIJZEN tot stand – MARKTDEFINITIES - Bedrijf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943821"/>
            <a:ext cx="7854872" cy="3395163"/>
          </a:xfrm>
        </p:spPr>
        <p:txBody>
          <a:bodyPr/>
          <a:lstStyle/>
          <a:p>
            <a:pPr marL="390107" lvl="1" indent="0">
              <a:buNone/>
            </a:pPr>
            <a:endParaRPr lang="nl-NL" sz="1400" b="0" i="0" dirty="0">
              <a:solidFill>
                <a:srgbClr val="212529"/>
              </a:solidFill>
              <a:effectLst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8</a:t>
            </a:fld>
            <a:endParaRPr lang="nl-NL" dirty="0"/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88426AC5-567C-4EB3-F61C-90EFFF4E64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606990"/>
            <a:ext cx="6480720" cy="406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801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komen PRIJZEN tot stand – MARKTDEFINITIES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699542"/>
            <a:ext cx="8216840" cy="3971227"/>
          </a:xfrm>
        </p:spPr>
        <p:txBody>
          <a:bodyPr/>
          <a:lstStyle/>
          <a:p>
            <a:pPr marL="48453" indent="0">
              <a:buNone/>
            </a:pPr>
            <a:endParaRPr lang="nl-NL" sz="1600" dirty="0">
              <a:solidFill>
                <a:srgbClr val="212529"/>
              </a:solidFill>
            </a:endParaRPr>
          </a:p>
          <a:p>
            <a:pPr marL="48453" indent="0">
              <a:buNone/>
            </a:pPr>
            <a:r>
              <a:rPr lang="nl-NL" sz="1600" dirty="0">
                <a:solidFill>
                  <a:srgbClr val="212529"/>
                </a:solidFill>
              </a:rPr>
              <a:t>Invloeden op de prijzen:</a:t>
            </a:r>
          </a:p>
          <a:p>
            <a:pPr marL="334203" indent="-285750">
              <a:buFont typeface="Arial" panose="020B0604020202020204" pitchFamily="34" charset="0"/>
              <a:buChar char="•"/>
            </a:pPr>
            <a:r>
              <a:rPr lang="nl-NL" sz="1600" dirty="0">
                <a:solidFill>
                  <a:srgbClr val="212529"/>
                </a:solidFill>
              </a:rPr>
              <a:t>Klant - meteen</a:t>
            </a:r>
          </a:p>
          <a:p>
            <a:pPr marL="334203" indent="-285750">
              <a:buFont typeface="Arial" panose="020B0604020202020204" pitchFamily="34" charset="0"/>
              <a:buChar char="•"/>
            </a:pPr>
            <a:r>
              <a:rPr lang="nl-NL" sz="1600" dirty="0">
                <a:solidFill>
                  <a:srgbClr val="212529"/>
                </a:solidFill>
              </a:rPr>
              <a:t>Leverancier – meteen</a:t>
            </a:r>
          </a:p>
          <a:p>
            <a:pPr marL="334203" indent="-285750">
              <a:buFont typeface="Arial" panose="020B0604020202020204" pitchFamily="34" charset="0"/>
              <a:buChar char="•"/>
            </a:pPr>
            <a:r>
              <a:rPr lang="nl-NL" sz="1600" dirty="0">
                <a:solidFill>
                  <a:srgbClr val="212529"/>
                </a:solidFill>
              </a:rPr>
              <a:t>Klant – achteraf</a:t>
            </a:r>
          </a:p>
          <a:p>
            <a:pPr marL="334203" indent="-285750">
              <a:buFont typeface="Arial" panose="020B0604020202020204" pitchFamily="34" charset="0"/>
              <a:buChar char="•"/>
            </a:pPr>
            <a:r>
              <a:rPr lang="nl-NL" sz="1600" dirty="0">
                <a:solidFill>
                  <a:srgbClr val="212529"/>
                </a:solidFill>
              </a:rPr>
              <a:t>Leverancier - achteraf</a:t>
            </a:r>
          </a:p>
          <a:p>
            <a:pPr marL="390107" lvl="1" indent="0">
              <a:buNone/>
            </a:pPr>
            <a:endParaRPr lang="nl-NL" sz="1400" b="0" i="0" dirty="0">
              <a:solidFill>
                <a:srgbClr val="212529"/>
              </a:solidFill>
              <a:effectLst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9</a:t>
            </a:fld>
            <a:endParaRPr lang="nl-NL" dirty="0"/>
          </a:p>
        </p:txBody>
      </p:sp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7488A1F0-A7C1-EACA-5A50-BDA19DBFEB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528167"/>
              </p:ext>
            </p:extLst>
          </p:nvPr>
        </p:nvGraphicFramePr>
        <p:xfrm>
          <a:off x="3203848" y="915566"/>
          <a:ext cx="4775200" cy="31226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87600">
                  <a:extLst>
                    <a:ext uri="{9D8B030D-6E8A-4147-A177-3AD203B41FA5}">
                      <a16:colId xmlns:a16="http://schemas.microsoft.com/office/drawing/2014/main" val="3357685869"/>
                    </a:ext>
                  </a:extLst>
                </a:gridCol>
                <a:gridCol w="2387600">
                  <a:extLst>
                    <a:ext uri="{9D8B030D-6E8A-4147-A177-3AD203B41FA5}">
                      <a16:colId xmlns:a16="http://schemas.microsoft.com/office/drawing/2014/main" val="90380509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solidFill>
                            <a:schemeClr val="tx1"/>
                          </a:solidFill>
                          <a:effectLst/>
                        </a:rPr>
                        <a:t>o   DBP verkoopprijzen</a:t>
                      </a:r>
                      <a:endParaRPr lang="nl-NL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nl-NL" sz="800" b="1" kern="100" dirty="0">
                          <a:effectLst/>
                        </a:rPr>
                        <a:t> </a:t>
                      </a:r>
                      <a:endParaRPr lang="nl-NL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852144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solidFill>
                            <a:schemeClr val="tx1"/>
                          </a:solidFill>
                          <a:effectLst/>
                        </a:rPr>
                        <a:t>o   Kortingscondities op SBP prijs</a:t>
                      </a:r>
                      <a:endParaRPr lang="nl-NL" sz="11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solidFill>
                            <a:schemeClr val="tx1"/>
                          </a:solidFill>
                          <a:effectLst/>
                        </a:rPr>
                        <a:t>o   Promotionele Actie condities</a:t>
                      </a:r>
                      <a:endParaRPr lang="nl-NL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nl-NL" sz="800" b="1" kern="100">
                          <a:effectLst/>
                        </a:rPr>
                        <a:t> </a:t>
                      </a:r>
                      <a:endParaRPr lang="nl-NL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15637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solidFill>
                            <a:schemeClr val="tx1"/>
                          </a:solidFill>
                          <a:effectLst/>
                        </a:rPr>
                        <a:t>o   Special bid condities</a:t>
                      </a:r>
                      <a:endParaRPr lang="nl-NL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nl-NL" sz="800" b="1" kern="100">
                          <a:effectLst/>
                        </a:rPr>
                        <a:t> </a:t>
                      </a:r>
                      <a:endParaRPr lang="nl-NL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7239599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solidFill>
                            <a:schemeClr val="tx1"/>
                          </a:solidFill>
                          <a:effectLst/>
                        </a:rPr>
                        <a:t>o   Toeslagen (auteurswet/thuiskopie- vergoeding, verwijderingsbijdrage, </a:t>
                      </a:r>
                      <a:r>
                        <a:rPr lang="nl-NL" sz="800" kern="100" dirty="0" err="1">
                          <a:solidFill>
                            <a:schemeClr val="tx1"/>
                          </a:solidFill>
                          <a:effectLst/>
                        </a:rPr>
                        <a:t>Stibat</a:t>
                      </a:r>
                      <a:r>
                        <a:rPr lang="nl-NL" sz="800" kern="100" dirty="0">
                          <a:solidFill>
                            <a:schemeClr val="tx1"/>
                          </a:solidFill>
                          <a:effectLst/>
                        </a:rPr>
                        <a:t>, etc.</a:t>
                      </a:r>
                      <a:endParaRPr lang="nl-NL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nl-NL" sz="800" b="1" kern="100" dirty="0">
                          <a:effectLst/>
                        </a:rPr>
                        <a:t> </a:t>
                      </a:r>
                      <a:endParaRPr lang="nl-NL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2442811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o   Order-, Handling-, </a:t>
                      </a:r>
                      <a:r>
                        <a:rPr lang="en-US" sz="800" kern="100" dirty="0" err="1">
                          <a:solidFill>
                            <a:schemeClr val="tx1"/>
                          </a:solidFill>
                          <a:effectLst/>
                        </a:rPr>
                        <a:t>Dropshipment</a:t>
                      </a: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- en Restocking fee- </a:t>
                      </a:r>
                      <a:r>
                        <a:rPr lang="en-US" sz="800" kern="100" dirty="0" err="1">
                          <a:solidFill>
                            <a:schemeClr val="tx1"/>
                          </a:solidFill>
                          <a:effectLst/>
                        </a:rPr>
                        <a:t>condities</a:t>
                      </a:r>
                      <a:endParaRPr lang="nl-NL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800" b="1" kern="100">
                          <a:effectLst/>
                        </a:rPr>
                        <a:t> </a:t>
                      </a:r>
                      <a:endParaRPr lang="nl-NL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20244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o   </a:t>
                      </a:r>
                      <a:r>
                        <a:rPr lang="en-US" sz="800" kern="100" dirty="0" err="1">
                          <a:solidFill>
                            <a:schemeClr val="tx1"/>
                          </a:solidFill>
                          <a:effectLst/>
                        </a:rPr>
                        <a:t>Betalingskorting</a:t>
                      </a:r>
                      <a:endParaRPr lang="nl-NL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800" b="1" kern="100">
                          <a:effectLst/>
                        </a:rPr>
                        <a:t>o   Klantbonus</a:t>
                      </a:r>
                      <a:endParaRPr lang="nl-NL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404950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r>
                        <a:rPr lang="nl-NL" sz="1100" kern="100" dirty="0">
                          <a:solidFill>
                            <a:srgbClr val="FFC000"/>
                          </a:solidFill>
                          <a:effectLst/>
                        </a:rPr>
                        <a:t>Klant-meteen</a:t>
                      </a:r>
                      <a:endParaRPr lang="nl-NL" sz="1100" kern="1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nl-NL" sz="1100" b="1" kern="100" dirty="0">
                          <a:solidFill>
                            <a:srgbClr val="FFC000"/>
                          </a:solidFill>
                          <a:effectLst/>
                        </a:rPr>
                        <a:t>Klant-achteraf</a:t>
                      </a:r>
                      <a:endParaRPr lang="nl-NL" sz="1100" b="1" kern="1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81892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r>
                        <a:rPr lang="nl-NL" sz="1100" kern="100" dirty="0">
                          <a:solidFill>
                            <a:srgbClr val="FFC000"/>
                          </a:solidFill>
                          <a:effectLst/>
                        </a:rPr>
                        <a:t>Leverancier-meteen</a:t>
                      </a:r>
                      <a:endParaRPr lang="nl-NL" sz="1100" kern="1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nl-NL" sz="1100" b="1" kern="100" dirty="0">
                          <a:solidFill>
                            <a:srgbClr val="FFC000"/>
                          </a:solidFill>
                          <a:effectLst/>
                        </a:rPr>
                        <a:t>Leverancier-achteraf</a:t>
                      </a:r>
                      <a:endParaRPr lang="nl-NL" sz="1100" b="1" kern="1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8306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o   AIP </a:t>
                      </a:r>
                      <a:r>
                        <a:rPr lang="en-US" sz="800" kern="100" dirty="0" err="1">
                          <a:solidFill>
                            <a:schemeClr val="tx1"/>
                          </a:solidFill>
                          <a:effectLst/>
                        </a:rPr>
                        <a:t>prijzen</a:t>
                      </a: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US" sz="800" kern="100" dirty="0" err="1">
                          <a:solidFill>
                            <a:schemeClr val="tx1"/>
                          </a:solidFill>
                          <a:effectLst/>
                        </a:rPr>
                        <a:t>Actuele</a:t>
                      </a: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800" kern="100" dirty="0" err="1">
                          <a:solidFill>
                            <a:schemeClr val="tx1"/>
                          </a:solidFill>
                          <a:effectLst/>
                        </a:rPr>
                        <a:t>Inkoopprijs</a:t>
                      </a: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nl-NL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800" b="1" kern="100" dirty="0">
                          <a:effectLst/>
                        </a:rPr>
                        <a:t>o   </a:t>
                      </a:r>
                      <a:r>
                        <a:rPr lang="en-US" sz="800" b="1" kern="100" dirty="0" err="1">
                          <a:effectLst/>
                        </a:rPr>
                        <a:t>Leverancierbonus</a:t>
                      </a:r>
                      <a:endParaRPr lang="nl-NL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4314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solidFill>
                            <a:schemeClr val="tx1"/>
                          </a:solidFill>
                          <a:effectLst/>
                        </a:rPr>
                        <a:t>o   Inkoopkorting leverancier</a:t>
                      </a:r>
                      <a:endParaRPr lang="nl-NL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nl-NL" sz="800" b="1" kern="100" dirty="0">
                          <a:effectLst/>
                        </a:rPr>
                        <a:t>o   </a:t>
                      </a:r>
                      <a:r>
                        <a:rPr lang="nl-NL" sz="800" b="1" kern="100" dirty="0" err="1">
                          <a:effectLst/>
                        </a:rPr>
                        <a:t>Prijsprotecties</a:t>
                      </a:r>
                      <a:r>
                        <a:rPr lang="nl-NL" sz="800" b="1" kern="100" dirty="0">
                          <a:effectLst/>
                        </a:rPr>
                        <a:t>/</a:t>
                      </a:r>
                      <a:r>
                        <a:rPr lang="nl-NL" sz="800" b="1" kern="100" dirty="0" err="1">
                          <a:effectLst/>
                        </a:rPr>
                        <a:t>voorraadher</a:t>
                      </a:r>
                      <a:r>
                        <a:rPr lang="nl-NL" sz="800" b="1" kern="100" dirty="0">
                          <a:effectLst/>
                        </a:rPr>
                        <a:t>-waarderingen</a:t>
                      </a:r>
                      <a:endParaRPr lang="nl-NL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445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solidFill>
                            <a:schemeClr val="tx1"/>
                          </a:solidFill>
                          <a:effectLst/>
                        </a:rPr>
                        <a:t>o   Betalingskorting leverancier</a:t>
                      </a:r>
                      <a:endParaRPr lang="nl-NL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nl-NL" sz="800" b="1" kern="100" dirty="0">
                          <a:effectLst/>
                        </a:rPr>
                        <a:t>o   </a:t>
                      </a:r>
                      <a:r>
                        <a:rPr lang="nl-NL" sz="800" b="1" kern="100" dirty="0" err="1">
                          <a:effectLst/>
                        </a:rPr>
                        <a:t>Kostprijsverlagende</a:t>
                      </a:r>
                      <a:r>
                        <a:rPr lang="nl-NL" sz="800" b="1" kern="100" dirty="0">
                          <a:effectLst/>
                        </a:rPr>
                        <a:t> condities</a:t>
                      </a:r>
                      <a:endParaRPr lang="nl-NL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4737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nl-NL" sz="1100" kern="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1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800" b="1" kern="100">
                          <a:effectLst/>
                        </a:rPr>
                        <a:t>o   Transportkosten</a:t>
                      </a:r>
                      <a:endParaRPr lang="nl-NL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3906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nl-NL" sz="1100" kern="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1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nl-NL" sz="800" b="1" kern="100">
                          <a:effectLst/>
                        </a:rPr>
                        <a:t> </a:t>
                      </a:r>
                      <a:endParaRPr lang="nl-NL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775438"/>
                  </a:ext>
                </a:extLst>
              </a:tr>
              <a:tr h="508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nl-NL" sz="11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nl-NL" sz="1100" b="1" kern="100" dirty="0">
                          <a:effectLst/>
                        </a:rPr>
                        <a:t> </a:t>
                      </a:r>
                      <a:endParaRPr lang="nl-NL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0765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4218300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e">
  <a:themeElements>
    <a:clrScheme name="Presentat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resentat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1607</TotalTime>
  <Words>1177</Words>
  <Application>Microsoft Office PowerPoint</Application>
  <PresentationFormat>Diavoorstelling (16:9)</PresentationFormat>
  <Paragraphs>270</Paragraphs>
  <Slides>17</Slides>
  <Notes>0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4" baseType="lpstr">
      <vt:lpstr>Arial</vt:lpstr>
      <vt:lpstr>Calibri</vt:lpstr>
      <vt:lpstr>Franklin Gothic Heavy</vt:lpstr>
      <vt:lpstr>Tahoma</vt:lpstr>
      <vt:lpstr>Verdana</vt:lpstr>
      <vt:lpstr>Wingdings</vt:lpstr>
      <vt:lpstr>Presentatie</vt:lpstr>
      <vt:lpstr>Hoe komen PRIJZEN tot stand De verschillende principes waarop prijzen tot stand komen</vt:lpstr>
      <vt:lpstr>Hoe komen PRIJZEN tot stand - AGENDA</vt:lpstr>
      <vt:lpstr>Hoe komen PRIJZEN tot stand - PRINCIPES</vt:lpstr>
      <vt:lpstr>Hoe komen PRIJZEN tot stand - DEFINITIES</vt:lpstr>
      <vt:lpstr>Hoe komen PRIJZEN tot stand - DEFINITIES</vt:lpstr>
      <vt:lpstr>PowerPoint-presentatie</vt:lpstr>
      <vt:lpstr>Hoe komen PRIJZEN tot stand - DEFINITIES</vt:lpstr>
      <vt:lpstr>Hoe komen PRIJZEN tot stand – MARKTDEFINITIES - Bedrijf</vt:lpstr>
      <vt:lpstr>Hoe komen PRIJZEN tot stand – MARKTDEFINITIES</vt:lpstr>
      <vt:lpstr>Hoe komen PRIJZEN tot stand - MARKTDEFINITIES</vt:lpstr>
      <vt:lpstr>Hoe komen PRIJZEN tot stand – VOORBEELD - 1</vt:lpstr>
      <vt:lpstr>PowerPoint-presentatie</vt:lpstr>
      <vt:lpstr>Hoe komen PRIJZEN tot stand – VOORBEELD - 2</vt:lpstr>
      <vt:lpstr>Hoe komen PRIJZEN tot stand – VOORBEELD - 3</vt:lpstr>
      <vt:lpstr>Hoe komen PRIJZEN tot stand – VOORBEELD – 4</vt:lpstr>
      <vt:lpstr>Hoe komen PRIJZEN tot stand – VOORBEELD - 5</vt:lpstr>
      <vt:lpstr>Vragen ?</vt:lpstr>
    </vt:vector>
  </TitlesOfParts>
  <Company>HCC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fkroes</dc:creator>
  <cp:lastModifiedBy>Peter Nent</cp:lastModifiedBy>
  <cp:revision>54</cp:revision>
  <dcterms:created xsi:type="dcterms:W3CDTF">2007-10-22T07:34:34Z</dcterms:created>
  <dcterms:modified xsi:type="dcterms:W3CDTF">2024-03-03T11:53:55Z</dcterms:modified>
</cp:coreProperties>
</file>