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92" r:id="rId4"/>
    <p:sldId id="293" r:id="rId5"/>
    <p:sldId id="294" r:id="rId6"/>
    <p:sldId id="276" r:id="rId7"/>
    <p:sldId id="289" r:id="rId8"/>
    <p:sldId id="291" r:id="rId9"/>
    <p:sldId id="290" r:id="rId10"/>
    <p:sldId id="261" r:id="rId11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bmaster - WSV de Maas Venlo" initials="WWdMV" lastIdx="1" clrIdx="0">
    <p:extLst>
      <p:ext uri="{19B8F6BF-5375-455C-9EA6-DF929625EA0E}">
        <p15:presenceInfo xmlns:p15="http://schemas.microsoft.com/office/powerpoint/2012/main" userId="Webmaster - WSV de Maas Ven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38" d="100"/>
          <a:sy n="138" d="100"/>
        </p:scale>
        <p:origin x="777" y="12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23-8-2024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613351"/>
            <a:ext cx="7560840" cy="1349858"/>
          </a:xfrm>
        </p:spPr>
        <p:txBody>
          <a:bodyPr/>
          <a:lstStyle/>
          <a:p>
            <a:pPr eaLnBrk="1" hangingPunct="1"/>
            <a:r>
              <a:rPr lang="en-US" sz="3200" dirty="0"/>
              <a:t>Eigen </a:t>
            </a:r>
            <a:r>
              <a:rPr lang="en-US" sz="3200" dirty="0" err="1"/>
              <a:t>thuis</a:t>
            </a:r>
            <a:r>
              <a:rPr lang="en-US" sz="3200" dirty="0"/>
              <a:t> </a:t>
            </a:r>
            <a:r>
              <a:rPr lang="en-US" sz="3200" dirty="0" err="1"/>
              <a:t>dataopslag</a:t>
            </a:r>
            <a:r>
              <a:rPr lang="en-US" sz="3200" dirty="0"/>
              <a:t> (NAS – server)</a:t>
            </a:r>
            <a:br>
              <a:rPr lang="en-US" sz="3400" dirty="0"/>
            </a:br>
            <a:r>
              <a:rPr lang="en-US" sz="2000" dirty="0" err="1"/>
              <a:t>gegevens</a:t>
            </a:r>
            <a:r>
              <a:rPr lang="en-US" sz="2000" dirty="0"/>
              <a:t> </a:t>
            </a:r>
            <a:r>
              <a:rPr lang="en-US" sz="2000" dirty="0" err="1"/>
              <a:t>thuis</a:t>
            </a:r>
            <a:r>
              <a:rPr lang="en-US" sz="2000" dirty="0"/>
              <a:t> en op het internet </a:t>
            </a:r>
            <a:r>
              <a:rPr lang="en-US" sz="2000" dirty="0" err="1"/>
              <a:t>toegankelijk</a:t>
            </a:r>
            <a:r>
              <a:rPr lang="en-US" sz="2000" dirty="0"/>
              <a:t> </a:t>
            </a:r>
            <a:r>
              <a:rPr lang="en-US" sz="2000" dirty="0" err="1"/>
              <a:t>opslaan</a:t>
            </a:r>
            <a:endParaRPr lang="nl-NL" sz="2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0241" y="3363838"/>
            <a:ext cx="6643518" cy="628494"/>
          </a:xfrm>
        </p:spPr>
        <p:txBody>
          <a:bodyPr/>
          <a:lstStyle/>
          <a:p>
            <a:pPr eaLnBrk="1" hangingPunct="1"/>
            <a:r>
              <a:rPr lang="nl-NL" sz="1600" dirty="0"/>
              <a:t>Door Peter Nent voor HCC!Noord-Limburg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B30E-85AC-411E-96F5-CCC2F9BF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8B10B3-0D65-40DA-9F87-169440FFF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7C853-08BF-41F8-B090-56CB21340B8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61963" y="944563"/>
            <a:ext cx="82169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   Door Peter Nent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EA7E846-3136-4E00-8D1D-F9249214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3638"/>
            <a:ext cx="7180745" cy="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Eigen thuisopslag (NAS – server) - 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endParaRPr lang="nl-NL" sz="2400" i="1" dirty="0"/>
          </a:p>
          <a:p>
            <a:pPr marL="0" indent="0">
              <a:buNone/>
            </a:pPr>
            <a:r>
              <a:rPr lang="nl-NL" sz="2400" i="1" dirty="0"/>
              <a:t>Een greep uit de belangrijkste zaken:</a:t>
            </a:r>
          </a:p>
          <a:p>
            <a:r>
              <a:rPr lang="nl-NL" sz="2400" dirty="0"/>
              <a:t>NAS/server dataopslag </a:t>
            </a:r>
            <a:r>
              <a:rPr lang="nl-NL" sz="2400" dirty="0" err="1"/>
              <a:t>v.s.</a:t>
            </a:r>
            <a:r>
              <a:rPr lang="nl-NL" sz="2400" dirty="0"/>
              <a:t> Cloud</a:t>
            </a:r>
          </a:p>
          <a:p>
            <a:r>
              <a:rPr lang="nl-NL" sz="2400" dirty="0"/>
              <a:t>Uitgangspunt – Wi-Fi router van provider</a:t>
            </a:r>
          </a:p>
          <a:p>
            <a:r>
              <a:rPr lang="nl-NL" sz="2400" dirty="0"/>
              <a:t>Server</a:t>
            </a:r>
          </a:p>
          <a:p>
            <a:pPr lvl="1"/>
            <a:r>
              <a:rPr lang="nl-NL" sz="2400" dirty="0"/>
              <a:t>NAS</a:t>
            </a:r>
          </a:p>
          <a:p>
            <a:pPr lvl="1"/>
            <a:r>
              <a:rPr lang="nl-NL" sz="2400" dirty="0"/>
              <a:t>Zelfbouw PC Windows (of Linux) server</a:t>
            </a:r>
          </a:p>
          <a:p>
            <a:r>
              <a:rPr lang="nl-NL" sz="2400" dirty="0"/>
              <a:t>Voorbeelden van applicaties</a:t>
            </a:r>
          </a:p>
          <a:p>
            <a:r>
              <a:rPr lang="nl-NL" sz="2400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4" y="267494"/>
            <a:ext cx="8216840" cy="404957"/>
          </a:xfrm>
        </p:spPr>
        <p:txBody>
          <a:bodyPr/>
          <a:lstStyle/>
          <a:p>
            <a:r>
              <a:rPr lang="nl-NL" b="1" dirty="0"/>
              <a:t>Eigen thuisopslag (NAS – server) - </a:t>
            </a:r>
            <a:r>
              <a:rPr lang="nl-NL" sz="2000" b="1" dirty="0"/>
              <a:t>NAS/server </a:t>
            </a:r>
            <a:r>
              <a:rPr lang="nl-NL" sz="2000" b="1" dirty="0" err="1"/>
              <a:t>v.s.</a:t>
            </a:r>
            <a:r>
              <a:rPr lang="nl-NL" sz="2000" b="1" dirty="0"/>
              <a:t> Cloud-1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/>
              <a:t>Meerdere criteria bij de keuze tussen NAS/server of Cloud:</a:t>
            </a:r>
          </a:p>
          <a:p>
            <a:r>
              <a:rPr lang="nl-NL" sz="2000" dirty="0"/>
              <a:t>Het ‘gevoel’ van </a:t>
            </a:r>
            <a:r>
              <a:rPr lang="nl-NL" sz="2000" b="1" dirty="0"/>
              <a:t>controle</a:t>
            </a:r>
            <a:r>
              <a:rPr lang="nl-NL" sz="2000" dirty="0"/>
              <a:t> over je data; NAS/server heb je onder eigen beheer, bij Cloud heb je grote afhankelijkheid van anderen. Speelt met name op langere termijn (jaren)</a:t>
            </a:r>
          </a:p>
          <a:p>
            <a:r>
              <a:rPr lang="nl-NL" sz="2000" b="1" dirty="0"/>
              <a:t>Kosten</a:t>
            </a:r>
            <a:r>
              <a:rPr lang="nl-NL" sz="2000" dirty="0"/>
              <a:t> (globaal): bij dataopslag van enkele GB is Cloud goedkoper, echter bij </a:t>
            </a:r>
            <a:r>
              <a:rPr lang="nl-NL" sz="2000" dirty="0" err="1"/>
              <a:t>TB’s</a:t>
            </a:r>
            <a:r>
              <a:rPr lang="nl-NL" sz="2000" dirty="0"/>
              <a:t> is NAS/server véél goedkoper:</a:t>
            </a:r>
          </a:p>
          <a:p>
            <a:pPr lvl="1"/>
            <a:r>
              <a:rPr lang="nl-NL" sz="2000" dirty="0"/>
              <a:t>Google:      ca. € 24p.jr/100GB, € 120p.jr/2TB en hoger</a:t>
            </a:r>
          </a:p>
          <a:p>
            <a:pPr lvl="1"/>
            <a:r>
              <a:rPr lang="nl-NL" sz="2000" dirty="0"/>
              <a:t>Microsoft:   ca. € 20p.jr./100GB, € 99p.jr/6TB en hoger </a:t>
            </a:r>
            <a:r>
              <a:rPr lang="nl-NL" sz="1400" dirty="0"/>
              <a:t>(incl. Office365)</a:t>
            </a:r>
          </a:p>
          <a:p>
            <a:pPr lvl="1"/>
            <a:r>
              <a:rPr lang="nl-NL" sz="2000" b="1" dirty="0"/>
              <a:t>SAN/Server HDD: </a:t>
            </a:r>
            <a:r>
              <a:rPr lang="nl-NL" sz="2000" dirty="0"/>
              <a:t>4TB-Sata € 112, 18TB-Sata € 240. NAS/Server zelf: marktprijzen</a:t>
            </a:r>
          </a:p>
          <a:p>
            <a:r>
              <a:rPr lang="nl-NL" sz="2000" b="1" dirty="0"/>
              <a:t>Snelheid</a:t>
            </a:r>
            <a:r>
              <a:rPr lang="nl-NL" sz="2000" dirty="0"/>
              <a:t>: Cloud is beperkt door je internetsnelheid, NAS/server je LAN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229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4" y="267494"/>
            <a:ext cx="8216840" cy="404957"/>
          </a:xfrm>
        </p:spPr>
        <p:txBody>
          <a:bodyPr/>
          <a:lstStyle/>
          <a:p>
            <a:r>
              <a:rPr lang="nl-NL" b="1" dirty="0"/>
              <a:t>Eigen thuisopslag (NAS – server) - </a:t>
            </a:r>
            <a:r>
              <a:rPr lang="nl-NL" sz="2000" b="1" dirty="0"/>
              <a:t>NAS/server </a:t>
            </a:r>
            <a:r>
              <a:rPr lang="nl-NL" sz="2000" b="1" dirty="0" err="1"/>
              <a:t>v.s.</a:t>
            </a:r>
            <a:r>
              <a:rPr lang="nl-NL" sz="2000" b="1" dirty="0"/>
              <a:t> Cloud-2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r>
              <a:rPr lang="nl-NL" sz="2000" b="1" dirty="0"/>
              <a:t>Eenvoud</a:t>
            </a:r>
            <a:r>
              <a:rPr lang="nl-NL" sz="2000" dirty="0"/>
              <a:t> (globaal):</a:t>
            </a:r>
          </a:p>
          <a:p>
            <a:pPr lvl="1"/>
            <a:r>
              <a:rPr lang="nl-NL" sz="2000" dirty="0"/>
              <a:t>Cloud: sterk afhankelijk v/d Provider (en dus drivers, etc.), belangrijk: integratie in OS en beheer mogelijkheden</a:t>
            </a:r>
          </a:p>
          <a:p>
            <a:pPr lvl="1"/>
            <a:r>
              <a:rPr lang="nl-NL" sz="2000" dirty="0"/>
              <a:t>NAS/Server: Windows, Linux, Android, MAC, etc. netwerk device</a:t>
            </a:r>
          </a:p>
          <a:p>
            <a:pPr marL="390107" lvl="1" indent="0">
              <a:buNone/>
            </a:pPr>
            <a:r>
              <a:rPr lang="nl-NL" sz="2000" dirty="0"/>
              <a:t>LET OP: tegelijk aan hetzelfde document werken, online of </a:t>
            </a:r>
            <a:r>
              <a:rPr lang="nl-NL" sz="2000" dirty="0" err="1"/>
              <a:t>gesync-ed</a:t>
            </a:r>
            <a:r>
              <a:rPr lang="nl-NL" sz="2000" dirty="0"/>
              <a:t> of…?</a:t>
            </a:r>
          </a:p>
          <a:p>
            <a:r>
              <a:rPr lang="nl-NL" sz="2000" b="1" dirty="0"/>
              <a:t>Backup</a:t>
            </a:r>
            <a:r>
              <a:rPr lang="nl-NL" sz="2000" dirty="0"/>
              <a:t>: Cloud is sterk verschillend per Cloud provider, NAS/server onder eigen beheer</a:t>
            </a:r>
          </a:p>
          <a:p>
            <a:r>
              <a:rPr lang="nl-NL" sz="2000" b="1" dirty="0"/>
              <a:t>Toegang</a:t>
            </a:r>
            <a:r>
              <a:rPr lang="nl-NL" sz="2000" dirty="0"/>
              <a:t>: via LAN/Wi-Fi en via Internet, bij NAS/Server en Cloud mogelijk, maar verschillend in </a:t>
            </a:r>
            <a:r>
              <a:rPr lang="nl-NL" sz="2000" dirty="0" err="1"/>
              <a:t>gebruik+snelheid+beveiliging</a:t>
            </a:r>
            <a:r>
              <a:rPr lang="nl-NL" sz="2000" dirty="0"/>
              <a:t>, zie volgende slides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8973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4" y="267494"/>
            <a:ext cx="8216840" cy="404957"/>
          </a:xfrm>
        </p:spPr>
        <p:txBody>
          <a:bodyPr/>
          <a:lstStyle/>
          <a:p>
            <a:r>
              <a:rPr lang="nl-NL" b="1" dirty="0"/>
              <a:t>Eigen thuisopslag (NAS – server) - </a:t>
            </a:r>
            <a:r>
              <a:rPr lang="nl-NL" sz="2000" b="1" dirty="0"/>
              <a:t>NAS/server voorbeelden</a:t>
            </a:r>
            <a:endParaRPr lang="nl-NL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pic>
        <p:nvPicPr>
          <p:cNvPr id="1026" name="Picture 2" descr="What is a network attached storage (NAS)? - IONOS UK">
            <a:extLst>
              <a:ext uri="{FF2B5EF4-FFF2-40B4-BE49-F238E27FC236}">
                <a16:creationId xmlns:a16="http://schemas.microsoft.com/office/drawing/2014/main" id="{75D4763C-2CEA-EC10-ED15-C2A4966ECA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86" y="1395956"/>
            <a:ext cx="288036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7694C4A-9EB8-744B-42F0-86912C852D40}"/>
              </a:ext>
            </a:extLst>
          </p:cNvPr>
          <p:cNvSpPr txBox="1"/>
          <p:nvPr/>
        </p:nvSpPr>
        <p:spPr>
          <a:xfrm>
            <a:off x="1331640" y="3724502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NAS</a:t>
            </a:r>
          </a:p>
        </p:txBody>
      </p:sp>
      <p:pic>
        <p:nvPicPr>
          <p:cNvPr id="1028" name="Picture 4" descr="NeweggBusiness - Cooler Master CM Stacker STC-T01-UW Black/ Silver Aluminum  Bezel, SECC Chassis ATX Full Tower Computer Case">
            <a:extLst>
              <a:ext uri="{FF2B5EF4-FFF2-40B4-BE49-F238E27FC236}">
                <a16:creationId xmlns:a16="http://schemas.microsoft.com/office/drawing/2014/main" id="{DD6C67DD-FB86-6D12-A1D2-025E12B8F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365" y="1022030"/>
            <a:ext cx="3557455" cy="266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0DC61BA-9AA9-DDBD-5898-283F01751B51}"/>
              </a:ext>
            </a:extLst>
          </p:cNvPr>
          <p:cNvSpPr txBox="1"/>
          <p:nvPr/>
        </p:nvSpPr>
        <p:spPr>
          <a:xfrm>
            <a:off x="3851920" y="3672922"/>
            <a:ext cx="3624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Server </a:t>
            </a:r>
            <a:r>
              <a:rPr lang="nl-NL" sz="1100" dirty="0"/>
              <a:t>met automatisch gecontroleerde luchtstroom</a:t>
            </a: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F8A00C39-6550-F92F-1DEE-3E859A45E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4485" y="2306498"/>
            <a:ext cx="1025481" cy="104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17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Wireless Network Diagram">
            <a:extLst>
              <a:ext uri="{FF2B5EF4-FFF2-40B4-BE49-F238E27FC236}">
                <a16:creationId xmlns:a16="http://schemas.microsoft.com/office/drawing/2014/main" id="{3167AC72-03C2-6CCF-F90D-17295A2439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58" y="987574"/>
            <a:ext cx="580405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80" y="281039"/>
            <a:ext cx="8216840" cy="404957"/>
          </a:xfrm>
        </p:spPr>
        <p:txBody>
          <a:bodyPr/>
          <a:lstStyle/>
          <a:p>
            <a:r>
              <a:rPr lang="nl-NL" b="1" dirty="0"/>
              <a:t>Eigen thuisopslag (NAS – server) - Wi-Fi router van provider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22F3B6B5-1718-B9B9-D616-7051B2254F30}"/>
              </a:ext>
            </a:extLst>
          </p:cNvPr>
          <p:cNvSpPr/>
          <p:nvPr/>
        </p:nvSpPr>
        <p:spPr bwMode="auto">
          <a:xfrm>
            <a:off x="4211960" y="483518"/>
            <a:ext cx="3816424" cy="41044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2B6083-B3A8-1A31-D8A6-C706107AF532}"/>
              </a:ext>
            </a:extLst>
          </p:cNvPr>
          <p:cNvSpPr txBox="1"/>
          <p:nvPr/>
        </p:nvSpPr>
        <p:spPr>
          <a:xfrm>
            <a:off x="4114800" y="2151961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40A95D7-1892-F505-8827-6C5892D87C25}"/>
              </a:ext>
            </a:extLst>
          </p:cNvPr>
          <p:cNvSpPr txBox="1"/>
          <p:nvPr/>
        </p:nvSpPr>
        <p:spPr>
          <a:xfrm>
            <a:off x="1481527" y="1923678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Internet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CFB43A-1F23-7BA4-054A-62504B106113}"/>
              </a:ext>
            </a:extLst>
          </p:cNvPr>
          <p:cNvSpPr txBox="1"/>
          <p:nvPr/>
        </p:nvSpPr>
        <p:spPr>
          <a:xfrm>
            <a:off x="6120172" y="1129486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LAN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73AD98FF-1AB3-1139-B121-9319939DC38B}"/>
              </a:ext>
            </a:extLst>
          </p:cNvPr>
          <p:cNvSpPr/>
          <p:nvPr/>
        </p:nvSpPr>
        <p:spPr bwMode="auto">
          <a:xfrm>
            <a:off x="2246037" y="1369719"/>
            <a:ext cx="4464496" cy="2183831"/>
          </a:xfrm>
          <a:prstGeom prst="ellipse">
            <a:avLst/>
          </a:prstGeom>
          <a:solidFill>
            <a:schemeClr val="accent1">
              <a:alpha val="1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AAA7FD4-BCB4-7ACA-0853-4ADB86D25346}"/>
              </a:ext>
            </a:extLst>
          </p:cNvPr>
          <p:cNvSpPr txBox="1"/>
          <p:nvPr/>
        </p:nvSpPr>
        <p:spPr>
          <a:xfrm>
            <a:off x="4218661" y="2249379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Wi-Fi Router</a:t>
            </a:r>
          </a:p>
        </p:txBody>
      </p:sp>
    </p:spTree>
    <p:extLst>
      <p:ext uri="{BB962C8B-B14F-4D97-AF65-F5344CB8AC3E}">
        <p14:creationId xmlns:p14="http://schemas.microsoft.com/office/powerpoint/2010/main" val="1717765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Wireless Network Diagram">
            <a:extLst>
              <a:ext uri="{FF2B5EF4-FFF2-40B4-BE49-F238E27FC236}">
                <a16:creationId xmlns:a16="http://schemas.microsoft.com/office/drawing/2014/main" id="{3167AC72-03C2-6CCF-F90D-17295A2439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58" y="987574"/>
            <a:ext cx="580405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nl-NL" b="1" dirty="0"/>
              <a:t>Eigen thuisopslag (NAS – server) – NAS </a:t>
            </a:r>
            <a:r>
              <a:rPr lang="nl-NL" sz="1600" b="1" dirty="0"/>
              <a:t>(Network </a:t>
            </a:r>
            <a:r>
              <a:rPr lang="nl-NL" sz="1600" b="1" dirty="0" err="1"/>
              <a:t>Attached</a:t>
            </a:r>
            <a:r>
              <a:rPr lang="nl-NL" sz="1600" b="1" dirty="0"/>
              <a:t> Storage)</a:t>
            </a:r>
            <a:endParaRPr lang="nl-NL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80528" y="4786058"/>
            <a:ext cx="1129425" cy="357442"/>
          </a:xfrm>
        </p:spPr>
        <p:txBody>
          <a:bodyPr/>
          <a:lstStyle/>
          <a:p>
            <a:pPr marL="0" marR="0" lvl="0" indent="0" algn="l" defTabSz="77897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2D3366-8204-49F3-9817-AD0786795975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77897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22F3B6B5-1718-B9B9-D616-7051B2254F30}"/>
              </a:ext>
            </a:extLst>
          </p:cNvPr>
          <p:cNvSpPr/>
          <p:nvPr/>
        </p:nvSpPr>
        <p:spPr bwMode="auto">
          <a:xfrm>
            <a:off x="4211960" y="483518"/>
            <a:ext cx="3816424" cy="41044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2B6083-B3A8-1A31-D8A6-C706107AF532}"/>
              </a:ext>
            </a:extLst>
          </p:cNvPr>
          <p:cNvSpPr txBox="1"/>
          <p:nvPr/>
        </p:nvSpPr>
        <p:spPr>
          <a:xfrm>
            <a:off x="4114800" y="2151961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40A95D7-1892-F505-8827-6C5892D87C25}"/>
              </a:ext>
            </a:extLst>
          </p:cNvPr>
          <p:cNvSpPr txBox="1"/>
          <p:nvPr/>
        </p:nvSpPr>
        <p:spPr>
          <a:xfrm>
            <a:off x="1481527" y="1923678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Internet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CFB43A-1F23-7BA4-054A-62504B106113}"/>
              </a:ext>
            </a:extLst>
          </p:cNvPr>
          <p:cNvSpPr txBox="1"/>
          <p:nvPr/>
        </p:nvSpPr>
        <p:spPr>
          <a:xfrm>
            <a:off x="6120172" y="1129486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9F3C059-FAFE-CD4E-4AC9-5ECBE1DCCE27}"/>
              </a:ext>
            </a:extLst>
          </p:cNvPr>
          <p:cNvSpPr txBox="1"/>
          <p:nvPr/>
        </p:nvSpPr>
        <p:spPr>
          <a:xfrm>
            <a:off x="4678683" y="2546921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NAS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14F66C8-2C5B-8A00-2C8F-7009B9297E5B}"/>
              </a:ext>
            </a:extLst>
          </p:cNvPr>
          <p:cNvSpPr txBox="1"/>
          <p:nvPr/>
        </p:nvSpPr>
        <p:spPr>
          <a:xfrm>
            <a:off x="1498281" y="2154510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84.25.89.10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FD8FC56-966E-A7AC-04AC-51EB3B4AA3F9}"/>
              </a:ext>
            </a:extLst>
          </p:cNvPr>
          <p:cNvSpPr txBox="1"/>
          <p:nvPr/>
        </p:nvSpPr>
        <p:spPr>
          <a:xfrm>
            <a:off x="4621307" y="2736763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192.168.10.01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7E27A3F-6935-D0AF-6EFD-25712A680242}"/>
              </a:ext>
            </a:extLst>
          </p:cNvPr>
          <p:cNvSpPr txBox="1"/>
          <p:nvPr/>
        </p:nvSpPr>
        <p:spPr>
          <a:xfrm>
            <a:off x="3343466" y="2652752"/>
            <a:ext cx="10343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84.25.89.10:8000</a:t>
            </a:r>
          </a:p>
        </p:txBody>
      </p:sp>
      <p:pic>
        <p:nvPicPr>
          <p:cNvPr id="2054" name="Picture 6" descr="What is NAS, and how does it work? | NAS Advantages &amp; More | Cloud2Data">
            <a:extLst>
              <a:ext uri="{FF2B5EF4-FFF2-40B4-BE49-F238E27FC236}">
                <a16:creationId xmlns:a16="http://schemas.microsoft.com/office/drawing/2014/main" id="{26DC8C9C-9E3E-4AC9-FFE7-A86562C60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197" y="1742914"/>
            <a:ext cx="1433339" cy="87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757284D3-D973-F550-4E94-B0061644AEC6}"/>
              </a:ext>
            </a:extLst>
          </p:cNvPr>
          <p:cNvCxnSpPr/>
          <p:nvPr/>
        </p:nvCxnSpPr>
        <p:spPr bwMode="auto">
          <a:xfrm flipH="1">
            <a:off x="3419872" y="2535746"/>
            <a:ext cx="1757192" cy="3497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vak 23">
            <a:extLst>
              <a:ext uri="{FF2B5EF4-FFF2-40B4-BE49-F238E27FC236}">
                <a16:creationId xmlns:a16="http://schemas.microsoft.com/office/drawing/2014/main" id="{F326AA3C-0D03-5D89-9C14-AABF63877520}"/>
              </a:ext>
            </a:extLst>
          </p:cNvPr>
          <p:cNvSpPr txBox="1"/>
          <p:nvPr/>
        </p:nvSpPr>
        <p:spPr>
          <a:xfrm>
            <a:off x="70378" y="3243392"/>
            <a:ext cx="528170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Network </a:t>
            </a:r>
            <a:r>
              <a:rPr lang="nl-NL" dirty="0" err="1">
                <a:solidFill>
                  <a:srgbClr val="C00000"/>
                </a:solidFill>
              </a:rPr>
              <a:t>Attached</a:t>
            </a:r>
            <a:r>
              <a:rPr lang="nl-NL" dirty="0">
                <a:solidFill>
                  <a:srgbClr val="C00000"/>
                </a:solidFill>
              </a:rPr>
              <a:t> Storage (NAS) met: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Over het algemeen zijn de CPU </a:t>
            </a:r>
            <a:r>
              <a:rPr lang="nl-NL" sz="1200" b="1" dirty="0">
                <a:solidFill>
                  <a:srgbClr val="C00000"/>
                </a:solidFill>
              </a:rPr>
              <a:t>minder</a:t>
            </a:r>
            <a:r>
              <a:rPr lang="nl-NL" sz="1200" dirty="0">
                <a:solidFill>
                  <a:srgbClr val="C00000"/>
                </a:solidFill>
              </a:rPr>
              <a:t> krachtig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Energie zuinige CPU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Voldoende RAM (16GB?)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Bediening via RDP o.i.d. of </a:t>
            </a:r>
            <a:r>
              <a:rPr lang="nl-NL" sz="1200" dirty="0" err="1">
                <a:solidFill>
                  <a:srgbClr val="C00000"/>
                </a:solidFill>
              </a:rPr>
              <a:t>monitor+toetsenbord+muis</a:t>
            </a:r>
            <a:endParaRPr lang="nl-NL" sz="1200" dirty="0">
              <a:solidFill>
                <a:srgbClr val="C00000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OS: dedicated Linux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Hard Disk Drives (HDD) of Solid State Disk (SSD) – SATA - verwisselbaar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endParaRPr lang="nl-NL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35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Wireless Network Diagram">
            <a:extLst>
              <a:ext uri="{FF2B5EF4-FFF2-40B4-BE49-F238E27FC236}">
                <a16:creationId xmlns:a16="http://schemas.microsoft.com/office/drawing/2014/main" id="{3167AC72-03C2-6CCF-F90D-17295A2439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58" y="987574"/>
            <a:ext cx="580405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nl-NL" b="1" dirty="0"/>
              <a:t>Eigen thuisopslag (NAS – server) – NAS </a:t>
            </a:r>
            <a:r>
              <a:rPr lang="nl-NL" sz="1600" b="1" dirty="0"/>
              <a:t>(Network </a:t>
            </a:r>
            <a:r>
              <a:rPr lang="nl-NL" sz="1600" b="1" dirty="0" err="1"/>
              <a:t>Attached</a:t>
            </a:r>
            <a:r>
              <a:rPr lang="nl-NL" sz="1600" b="1" dirty="0"/>
              <a:t> Storage)</a:t>
            </a:r>
            <a:endParaRPr lang="nl-NL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80528" y="4786058"/>
            <a:ext cx="1129425" cy="357442"/>
          </a:xfrm>
        </p:spPr>
        <p:txBody>
          <a:bodyPr/>
          <a:lstStyle/>
          <a:p>
            <a:pPr marL="0" marR="0" lvl="0" indent="0" algn="l" defTabSz="77897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2D3366-8204-49F3-9817-AD0786795975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77897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22F3B6B5-1718-B9B9-D616-7051B2254F30}"/>
              </a:ext>
            </a:extLst>
          </p:cNvPr>
          <p:cNvSpPr/>
          <p:nvPr/>
        </p:nvSpPr>
        <p:spPr bwMode="auto">
          <a:xfrm>
            <a:off x="4211960" y="483518"/>
            <a:ext cx="3816424" cy="41044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2B6083-B3A8-1A31-D8A6-C706107AF532}"/>
              </a:ext>
            </a:extLst>
          </p:cNvPr>
          <p:cNvSpPr txBox="1"/>
          <p:nvPr/>
        </p:nvSpPr>
        <p:spPr>
          <a:xfrm>
            <a:off x="4114800" y="2151961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40A95D7-1892-F505-8827-6C5892D87C25}"/>
              </a:ext>
            </a:extLst>
          </p:cNvPr>
          <p:cNvSpPr txBox="1"/>
          <p:nvPr/>
        </p:nvSpPr>
        <p:spPr>
          <a:xfrm>
            <a:off x="1481527" y="1923678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Internet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CFB43A-1F23-7BA4-054A-62504B106113}"/>
              </a:ext>
            </a:extLst>
          </p:cNvPr>
          <p:cNvSpPr txBox="1"/>
          <p:nvPr/>
        </p:nvSpPr>
        <p:spPr>
          <a:xfrm>
            <a:off x="6120172" y="1129486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9F3C059-FAFE-CD4E-4AC9-5ECBE1DCCE27}"/>
              </a:ext>
            </a:extLst>
          </p:cNvPr>
          <p:cNvSpPr txBox="1"/>
          <p:nvPr/>
        </p:nvSpPr>
        <p:spPr>
          <a:xfrm>
            <a:off x="4678683" y="2546921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PC Server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14F66C8-2C5B-8A00-2C8F-7009B9297E5B}"/>
              </a:ext>
            </a:extLst>
          </p:cNvPr>
          <p:cNvSpPr txBox="1"/>
          <p:nvPr/>
        </p:nvSpPr>
        <p:spPr>
          <a:xfrm>
            <a:off x="1498281" y="2154510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84.25.89.10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FD8FC56-966E-A7AC-04AC-51EB3B4AA3F9}"/>
              </a:ext>
            </a:extLst>
          </p:cNvPr>
          <p:cNvSpPr txBox="1"/>
          <p:nvPr/>
        </p:nvSpPr>
        <p:spPr>
          <a:xfrm>
            <a:off x="4621307" y="2736763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192.168.10.01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7E27A3F-6935-D0AF-6EFD-25712A680242}"/>
              </a:ext>
            </a:extLst>
          </p:cNvPr>
          <p:cNvSpPr txBox="1"/>
          <p:nvPr/>
        </p:nvSpPr>
        <p:spPr>
          <a:xfrm>
            <a:off x="3343466" y="2652752"/>
            <a:ext cx="10343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84.25.89.10:8000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757284D3-D973-F550-4E94-B0061644AEC6}"/>
              </a:ext>
            </a:extLst>
          </p:cNvPr>
          <p:cNvCxnSpPr/>
          <p:nvPr/>
        </p:nvCxnSpPr>
        <p:spPr bwMode="auto">
          <a:xfrm flipH="1">
            <a:off x="3419872" y="2535746"/>
            <a:ext cx="1757192" cy="3497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Supermicro SC732D4-903B Midi-tower PC-behuizing  Zwart ">
            <a:extLst>
              <a:ext uri="{FF2B5EF4-FFF2-40B4-BE49-F238E27FC236}">
                <a16:creationId xmlns:a16="http://schemas.microsoft.com/office/drawing/2014/main" id="{2E5351B8-3A9C-A534-DFE3-6E41F2E99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610" y="1539394"/>
            <a:ext cx="1083215" cy="108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9CB18B86-785C-E5CD-721E-B51F6B3E837E}"/>
              </a:ext>
            </a:extLst>
          </p:cNvPr>
          <p:cNvSpPr txBox="1"/>
          <p:nvPr/>
        </p:nvSpPr>
        <p:spPr>
          <a:xfrm>
            <a:off x="107504" y="3223760"/>
            <a:ext cx="578664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Nieuw of oudere PC met: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Afhankelijk v/d applicatie </a:t>
            </a:r>
            <a:r>
              <a:rPr lang="nl-NL" sz="1200" b="1" dirty="0">
                <a:solidFill>
                  <a:srgbClr val="C00000"/>
                </a:solidFill>
              </a:rPr>
              <a:t>krachtig</a:t>
            </a:r>
            <a:r>
              <a:rPr lang="nl-NL" sz="1200" dirty="0">
                <a:solidFill>
                  <a:srgbClr val="C00000"/>
                </a:solidFill>
              </a:rPr>
              <a:t> of minder krachtig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Energie zuinige CPU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Voldoende RAM (16GB?)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Bediening via RDP o.i.d. of </a:t>
            </a:r>
            <a:r>
              <a:rPr lang="nl-NL" sz="1200" dirty="0" err="1">
                <a:solidFill>
                  <a:srgbClr val="C00000"/>
                </a:solidFill>
              </a:rPr>
              <a:t>monitor+toetsenbord+muis</a:t>
            </a:r>
            <a:endParaRPr lang="nl-NL" sz="1200" dirty="0">
              <a:solidFill>
                <a:srgbClr val="C00000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OS: Windows of Linux of….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rgbClr val="C00000"/>
                </a:solidFill>
              </a:rPr>
              <a:t>Hard Disk Drives (HDD) of Solid State Disk (SSD) – SATA – verwisselbaar of PCI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endParaRPr lang="nl-NL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83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Wireless Network Diagram">
            <a:extLst>
              <a:ext uri="{FF2B5EF4-FFF2-40B4-BE49-F238E27FC236}">
                <a16:creationId xmlns:a16="http://schemas.microsoft.com/office/drawing/2014/main" id="{3167AC72-03C2-6CCF-F90D-17295A2439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58" y="987574"/>
            <a:ext cx="580405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nl-NL" b="1" dirty="0"/>
              <a:t>Eigen thuisopslag (NAS – server) – NAS </a:t>
            </a:r>
            <a:r>
              <a:rPr lang="nl-NL" sz="1600" b="1" dirty="0"/>
              <a:t>(Network </a:t>
            </a:r>
            <a:r>
              <a:rPr lang="nl-NL" sz="1600" b="1" dirty="0" err="1"/>
              <a:t>Attached</a:t>
            </a:r>
            <a:r>
              <a:rPr lang="nl-NL" sz="1600" b="1" dirty="0"/>
              <a:t> Storage)</a:t>
            </a:r>
            <a:endParaRPr lang="nl-NL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80528" y="4786058"/>
            <a:ext cx="1129425" cy="357442"/>
          </a:xfrm>
        </p:spPr>
        <p:txBody>
          <a:bodyPr/>
          <a:lstStyle/>
          <a:p>
            <a:pPr marL="0" marR="0" lvl="0" indent="0" algn="l" defTabSz="77897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2D3366-8204-49F3-9817-AD0786795975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77897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22F3B6B5-1718-B9B9-D616-7051B2254F30}"/>
              </a:ext>
            </a:extLst>
          </p:cNvPr>
          <p:cNvSpPr/>
          <p:nvPr/>
        </p:nvSpPr>
        <p:spPr bwMode="auto">
          <a:xfrm>
            <a:off x="4211960" y="483518"/>
            <a:ext cx="3816424" cy="41044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2B6083-B3A8-1A31-D8A6-C706107AF532}"/>
              </a:ext>
            </a:extLst>
          </p:cNvPr>
          <p:cNvSpPr txBox="1"/>
          <p:nvPr/>
        </p:nvSpPr>
        <p:spPr>
          <a:xfrm>
            <a:off x="4114800" y="2151961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40A95D7-1892-F505-8827-6C5892D87C25}"/>
              </a:ext>
            </a:extLst>
          </p:cNvPr>
          <p:cNvSpPr txBox="1"/>
          <p:nvPr/>
        </p:nvSpPr>
        <p:spPr>
          <a:xfrm>
            <a:off x="1481527" y="1923678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Internet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CFB43A-1F23-7BA4-054A-62504B106113}"/>
              </a:ext>
            </a:extLst>
          </p:cNvPr>
          <p:cNvSpPr txBox="1"/>
          <p:nvPr/>
        </p:nvSpPr>
        <p:spPr>
          <a:xfrm>
            <a:off x="6120172" y="1129486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9F3C059-FAFE-CD4E-4AC9-5ECBE1DCCE27}"/>
              </a:ext>
            </a:extLst>
          </p:cNvPr>
          <p:cNvSpPr txBox="1"/>
          <p:nvPr/>
        </p:nvSpPr>
        <p:spPr>
          <a:xfrm>
            <a:off x="4678683" y="2546921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NAS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14F66C8-2C5B-8A00-2C8F-7009B9297E5B}"/>
              </a:ext>
            </a:extLst>
          </p:cNvPr>
          <p:cNvSpPr txBox="1"/>
          <p:nvPr/>
        </p:nvSpPr>
        <p:spPr>
          <a:xfrm>
            <a:off x="1498281" y="2154510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84.25.89.10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FD8FC56-966E-A7AC-04AC-51EB3B4AA3F9}"/>
              </a:ext>
            </a:extLst>
          </p:cNvPr>
          <p:cNvSpPr txBox="1"/>
          <p:nvPr/>
        </p:nvSpPr>
        <p:spPr>
          <a:xfrm>
            <a:off x="4621307" y="2736763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 dirty="0"/>
              <a:t>192.168.10.01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7E27A3F-6935-D0AF-6EFD-25712A680242}"/>
              </a:ext>
            </a:extLst>
          </p:cNvPr>
          <p:cNvSpPr txBox="1"/>
          <p:nvPr/>
        </p:nvSpPr>
        <p:spPr>
          <a:xfrm>
            <a:off x="3343466" y="2652752"/>
            <a:ext cx="10343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84.25.89.10:8000</a:t>
            </a:r>
          </a:p>
        </p:txBody>
      </p:sp>
      <p:pic>
        <p:nvPicPr>
          <p:cNvPr id="2054" name="Picture 6" descr="What is NAS, and how does it work? | NAS Advantages &amp; More | Cloud2Data">
            <a:extLst>
              <a:ext uri="{FF2B5EF4-FFF2-40B4-BE49-F238E27FC236}">
                <a16:creationId xmlns:a16="http://schemas.microsoft.com/office/drawing/2014/main" id="{26DC8C9C-9E3E-4AC9-FFE7-A86562C60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197" y="1742914"/>
            <a:ext cx="1433339" cy="87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757284D3-D973-F550-4E94-B0061644AEC6}"/>
              </a:ext>
            </a:extLst>
          </p:cNvPr>
          <p:cNvCxnSpPr/>
          <p:nvPr/>
        </p:nvCxnSpPr>
        <p:spPr bwMode="auto">
          <a:xfrm flipH="1">
            <a:off x="3419872" y="2535746"/>
            <a:ext cx="1757192" cy="3497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jl: omlaag 2">
            <a:extLst>
              <a:ext uri="{FF2B5EF4-FFF2-40B4-BE49-F238E27FC236}">
                <a16:creationId xmlns:a16="http://schemas.microsoft.com/office/drawing/2014/main" id="{05E18238-C466-240F-C407-793EDC900171}"/>
              </a:ext>
            </a:extLst>
          </p:cNvPr>
          <p:cNvSpPr/>
          <p:nvPr/>
        </p:nvSpPr>
        <p:spPr bwMode="auto">
          <a:xfrm rot="16200000">
            <a:off x="2601142" y="1012182"/>
            <a:ext cx="96698" cy="1195542"/>
          </a:xfrm>
          <a:prstGeom prst="downArrow">
            <a:avLst>
              <a:gd name="adj1" fmla="val 42129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Pijl: omlaag 5">
            <a:extLst>
              <a:ext uri="{FF2B5EF4-FFF2-40B4-BE49-F238E27FC236}">
                <a16:creationId xmlns:a16="http://schemas.microsoft.com/office/drawing/2014/main" id="{D849F56E-E096-2F0B-0C6C-5DB52CEC974A}"/>
              </a:ext>
            </a:extLst>
          </p:cNvPr>
          <p:cNvSpPr/>
          <p:nvPr/>
        </p:nvSpPr>
        <p:spPr bwMode="auto">
          <a:xfrm flipH="1">
            <a:off x="3135711" y="1993294"/>
            <a:ext cx="117008" cy="753320"/>
          </a:xfrm>
          <a:prstGeom prst="downArrow">
            <a:avLst>
              <a:gd name="adj1" fmla="val 42129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Pijl: omlaag 10">
            <a:extLst>
              <a:ext uri="{FF2B5EF4-FFF2-40B4-BE49-F238E27FC236}">
                <a16:creationId xmlns:a16="http://schemas.microsoft.com/office/drawing/2014/main" id="{1E4DBFDB-3A28-8761-2D8F-60175760A76C}"/>
              </a:ext>
            </a:extLst>
          </p:cNvPr>
          <p:cNvSpPr/>
          <p:nvPr/>
        </p:nvSpPr>
        <p:spPr bwMode="auto">
          <a:xfrm rot="15572689">
            <a:off x="4123575" y="2011389"/>
            <a:ext cx="96698" cy="1195542"/>
          </a:xfrm>
          <a:prstGeom prst="downArrow">
            <a:avLst>
              <a:gd name="adj1" fmla="val 42129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Pijl: omlaag 11">
            <a:extLst>
              <a:ext uri="{FF2B5EF4-FFF2-40B4-BE49-F238E27FC236}">
                <a16:creationId xmlns:a16="http://schemas.microsoft.com/office/drawing/2014/main" id="{5FAA4612-7ABD-00AF-084F-DCF5F70FC23C}"/>
              </a:ext>
            </a:extLst>
          </p:cNvPr>
          <p:cNvSpPr/>
          <p:nvPr/>
        </p:nvSpPr>
        <p:spPr bwMode="auto">
          <a:xfrm rot="2566692">
            <a:off x="6352587" y="1861738"/>
            <a:ext cx="117379" cy="1008520"/>
          </a:xfrm>
          <a:prstGeom prst="downArrow">
            <a:avLst>
              <a:gd name="adj1" fmla="val 33745"/>
              <a:gd name="adj2" fmla="val 50000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Pijl: omlaag 12">
            <a:extLst>
              <a:ext uri="{FF2B5EF4-FFF2-40B4-BE49-F238E27FC236}">
                <a16:creationId xmlns:a16="http://schemas.microsoft.com/office/drawing/2014/main" id="{DC06656F-9A13-B7DC-E9E3-1EDDF0F7BF52}"/>
              </a:ext>
            </a:extLst>
          </p:cNvPr>
          <p:cNvSpPr/>
          <p:nvPr/>
        </p:nvSpPr>
        <p:spPr bwMode="auto">
          <a:xfrm rot="5400000">
            <a:off x="4521111" y="1971862"/>
            <a:ext cx="97706" cy="2177158"/>
          </a:xfrm>
          <a:prstGeom prst="downArrow">
            <a:avLst>
              <a:gd name="adj1" fmla="val 33745"/>
              <a:gd name="adj2" fmla="val 50000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Pijl: omlaag 13">
            <a:extLst>
              <a:ext uri="{FF2B5EF4-FFF2-40B4-BE49-F238E27FC236}">
                <a16:creationId xmlns:a16="http://schemas.microsoft.com/office/drawing/2014/main" id="{6A46FB5A-7523-90E7-8333-A02C4739E309}"/>
              </a:ext>
            </a:extLst>
          </p:cNvPr>
          <p:cNvSpPr/>
          <p:nvPr/>
        </p:nvSpPr>
        <p:spPr bwMode="auto">
          <a:xfrm rot="15523224">
            <a:off x="4138425" y="2166506"/>
            <a:ext cx="99657" cy="1252535"/>
          </a:xfrm>
          <a:prstGeom prst="downArrow">
            <a:avLst>
              <a:gd name="adj1" fmla="val 33745"/>
              <a:gd name="adj2" fmla="val 50000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Pijl: omlaag 14">
            <a:extLst>
              <a:ext uri="{FF2B5EF4-FFF2-40B4-BE49-F238E27FC236}">
                <a16:creationId xmlns:a16="http://schemas.microsoft.com/office/drawing/2014/main" id="{31FC1477-E269-31AE-9970-141A907B35BC}"/>
              </a:ext>
            </a:extLst>
          </p:cNvPr>
          <p:cNvSpPr/>
          <p:nvPr/>
        </p:nvSpPr>
        <p:spPr bwMode="auto">
          <a:xfrm rot="10800000">
            <a:off x="5736519" y="3081011"/>
            <a:ext cx="131624" cy="544504"/>
          </a:xfrm>
          <a:prstGeom prst="downArrow">
            <a:avLst>
              <a:gd name="adj1" fmla="val 33745"/>
              <a:gd name="adj2" fmla="val 50000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9704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2721</TotalTime>
  <Words>590</Words>
  <Application>Microsoft Office PowerPoint</Application>
  <PresentationFormat>Diavoorstelling (16:9)</PresentationFormat>
  <Paragraphs>85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Franklin Gothic Heavy</vt:lpstr>
      <vt:lpstr>Verdana</vt:lpstr>
      <vt:lpstr>Presentatie</vt:lpstr>
      <vt:lpstr>Eigen thuis dataopslag (NAS – server) gegevens thuis en op het internet toegankelijk opslaan</vt:lpstr>
      <vt:lpstr>Eigen thuisopslag (NAS – server) - AGENDA</vt:lpstr>
      <vt:lpstr>Eigen thuisopslag (NAS – server) - NAS/server v.s. Cloud-1</vt:lpstr>
      <vt:lpstr>Eigen thuisopslag (NAS – server) - NAS/server v.s. Cloud-2</vt:lpstr>
      <vt:lpstr>Eigen thuisopslag (NAS – server) - NAS/server voorbeelden</vt:lpstr>
      <vt:lpstr>Eigen thuisopslag (NAS – server) - Wi-Fi router van provider</vt:lpstr>
      <vt:lpstr>Eigen thuisopslag (NAS – server) – NAS (Network Attached Storage)</vt:lpstr>
      <vt:lpstr>Eigen thuisopslag (NAS – server) – NAS (Network Attached Storage)</vt:lpstr>
      <vt:lpstr>Eigen thuisopslag (NAS – server) – NAS (Network Attached Storage)</vt:lpstr>
      <vt:lpstr>Vragen ?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Peter Nent</cp:lastModifiedBy>
  <cp:revision>58</cp:revision>
  <dcterms:created xsi:type="dcterms:W3CDTF">2007-10-22T07:34:34Z</dcterms:created>
  <dcterms:modified xsi:type="dcterms:W3CDTF">2024-08-24T10:54:32Z</dcterms:modified>
</cp:coreProperties>
</file>