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5"/>
  </p:notesMasterIdLst>
  <p:handoutMasterIdLst>
    <p:handoutMasterId r:id="rId46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10080625" cy="5670550"/>
  <p:notesSz cx="7559675" cy="106918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1D08308-89B8-4C70-A5E4-0C5F0187AA70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A8D253C-0672-409F-BA5A-6EDE9668BCE4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D7649C-ADB7-4322-9A00-B4CFEE756BA0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4472FBB-BADD-4041-8DBF-9338A7245839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="b" anchorCtr="0" compatLnSpc="0">
            <a:noAutofit/>
          </a:bodyPr>
          <a:lstStyle/>
          <a:p>
            <a:pPr marL="0" marR="0" lvl="0" indent="0" algn="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5118C4E9-3015-4C30-8DCE-7BA31BCFECA3}" type="slidenum">
              <a:t>‹nr.›</a:t>
            </a:fld>
            <a:endParaRPr lang="en-GB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7736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D93DE0B-2FCB-4622-8561-48939F1A6A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A74C1AD-0127-4833-94EF-B85A47CB6A73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" name="Tijdelijke aanduiding voor koptekst 3">
            <a:extLst>
              <a:ext uri="{FF2B5EF4-FFF2-40B4-BE49-F238E27FC236}">
                <a16:creationId xmlns:a16="http://schemas.microsoft.com/office/drawing/2014/main" id="{0468FB8A-A845-4483-831E-A4104D4225C1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hangingPunct="0">
              <a:buNone/>
              <a:tabLst/>
              <a:defRPr lang="en-GB" sz="1400" kern="1200">
                <a:latin typeface="Noto Sans Regular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7321064-D348-4A3F-8202-2BAF367BBD38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hangingPunct="0">
              <a:buNone/>
              <a:tabLst/>
              <a:defRPr lang="en-GB" sz="1400" kern="1200">
                <a:latin typeface="Noto Sans Regular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8828425-5D0C-45B6-89E4-1459CEEC44D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hangingPunct="0">
              <a:buNone/>
              <a:tabLst/>
              <a:defRPr lang="en-GB" sz="1400" kern="1200">
                <a:latin typeface="Noto Sans Regular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5641E97-E0AA-4943-871F-AABA0A30638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hangingPunct="0">
              <a:buNone/>
              <a:tabLst/>
              <a:defRPr lang="en-GB" sz="1400" kern="1200">
                <a:latin typeface="Noto Sans Regular" pitchFamily="34"/>
                <a:ea typeface="DejaVu Sans" pitchFamily="2"/>
                <a:cs typeface="DejaVu Sans" pitchFamily="2"/>
              </a:defRPr>
            </a:lvl1pPr>
          </a:lstStyle>
          <a:p>
            <a:pPr lvl="0"/>
            <a:fld id="{AEFC67EB-D8EE-4D03-B854-0946D5C5589A}" type="slidenum"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8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0" hangingPunct="0">
      <a:tabLst/>
      <a:defRPr lang="en-GB" sz="2810" b="0" i="0" u="none" strike="noStrike" kern="1200">
        <a:ln>
          <a:noFill/>
        </a:ln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A9916E-8FFA-457F-84C7-5037DBAE37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505DAA5-FC0A-45D2-84BA-F3797A424D78}" type="slidenum">
              <a:t>1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89A264F-3C08-49C1-9A43-1FAF4689745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D30FB9D-61D2-471B-94D8-9D69596C9A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6281A8-C52B-470E-831D-288479866FA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7EB24E6-F0E6-47C9-A6A3-53D2C28F81CC}" type="slidenum">
              <a:t>10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02F4555-D436-499B-9EA5-C21DEEDABB3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3AA83EB-8734-4B76-8733-E86FAEC79C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109D48-E1C7-470F-94BE-062B612C7D8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0BAA3D5-EFB0-4027-A935-23AA5D2D9771}" type="slidenum">
              <a:t>11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B4D871F-216B-421D-89DD-19DE1BAF593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AA5795D-6EDD-4EF3-95E5-D5EF6432695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BBDD13-3FCA-4463-9E59-DDE496F165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E680133-52C4-49C5-A806-046F65F52056}" type="slidenum">
              <a:t>12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38DA1A5-64F6-4BA7-807F-0CDF8DBBEAC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8879294-CE67-47E3-AA89-FB1F2C2341C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9E0E06-1ADE-47CB-8377-94EE1BE2C53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5B77FE6-8704-4272-A4AA-DCB4D4AA91D1}" type="slidenum">
              <a:t>13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2CB1D87-D44A-452D-B010-96BA24003FB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3F94888-6DF0-40BC-8E1D-4F6DB2A417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0BCF87-2165-4475-9ADF-EF4AE6BA403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A203A71-6C62-4A59-8C27-133F8A3EDDCA}" type="slidenum">
              <a:t>14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B845618-1C11-4C2E-AE9D-A4FC9D1BB0D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5ACAEEC-503B-4A36-A5EB-1EAA9CCD6D5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23C4EB1-F0B4-4E51-B923-395FFC00485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8688440-2032-4F5A-8899-8EACAB122388}" type="slidenum">
              <a:t>15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84DF654-7E85-41F5-BFC8-C229F5E03AD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DF4BD17-AE86-4574-B0EC-EFB4796EB7A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ED74D4A-B8DF-47B0-996D-9B290AA32D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28BE7A8-F99C-4515-B799-B5285A0FCDB3}" type="slidenum">
              <a:t>16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C8BD582-151F-4D31-A4E3-E257BA5B9D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2994B98-8987-41A1-9FB7-E3D11EE1EE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53CF0F3-7DA0-440B-B3BD-7BD4C143079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4463584-EEBB-4107-866E-70900D1BA0AF}" type="slidenum">
              <a:t>17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CA3D05-3E3E-482D-8826-6C54469A969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14C1AF-AF93-4D6F-934A-9D81038DF7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C8C876-C67D-41DB-A870-4A1B0C4635E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EF946E-806E-418B-B712-942FAFE57762}" type="slidenum">
              <a:t>18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039DFB9-DCFE-48A7-AC2B-3D5F9BBFA5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0B93F46-2906-4C36-B306-3D9E51DBAD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993506-90AB-4C2C-8B22-1944FC983E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BDBCB74-62E4-4E16-B9C7-0284A9632A9D}" type="slidenum">
              <a:t>19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6C642C-1A37-48E6-88FB-17C2845B0F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86F94FD-9B94-4898-AB47-86D6990190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F668273-5AF6-430C-BDAC-7F25F6FAD03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D2E7106-7125-4A4D-984B-DF2D829763D6}" type="slidenum">
              <a:t>2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96948DB-5EEC-434E-BC4E-5C3874C69EB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48B6F36-EB98-40AA-8DB9-F65BC2EB5B4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7796721-5262-4177-9F33-B2A15308E9C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40E5A31-DA68-436B-BB8D-D728D78BAC89}" type="slidenum">
              <a:t>20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EDBD170-A62F-44F5-8EB6-28DE69BBF6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9C2FF57-3AA4-4B5F-AC72-1FE82EA060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DDAC75-24A2-4E02-9254-97E01C225AB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F355484-EAAF-4F34-ACD3-8FEBA576EA48}" type="slidenum">
              <a:t>21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445A319-8C18-4B7A-939D-07F3C53D44C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2F43230-D6C6-465B-AE94-7AD684B98BF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5A8E9B-1882-405A-993F-07F7911DE0E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6172B9A-F377-49E9-9979-5D4B0DAA2672}" type="slidenum">
              <a:t>22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2F61AA-88A4-4439-BA93-A8AB9BAB8B2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0B1A77B-9CF9-4D48-9F75-48F9EF7BBA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92538C-AAF6-46AD-8E5E-2C77D22567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990A3A8-36A4-4E97-8EE7-51473BE894F3}" type="slidenum">
              <a:t>23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6FF411C-3686-47A5-AD52-9AAB603750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64CB008-17D4-47A3-B3A2-FDB50E6A05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4338160-F79E-4D55-BEA3-49F8CF6E7CE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B1D75DF-0EB8-45F3-AD91-6CA249A3CF15}" type="slidenum">
              <a:t>24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15474F5-45A9-4434-B109-B9BD767E0CD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6A5F440-2EA1-4B18-8B01-4942E942B8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891F3F-EB5B-4ECD-95E2-FC2219F2DDB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82DDAE8-CB2B-46EE-9DF4-2BFC3B0C703B}" type="slidenum">
              <a:t>25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B587735-420C-461E-8B72-A8929882292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E121495-FBC8-49A7-8740-DC82533E0D5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B67D70-9E79-42A9-BC88-11B1AB32EE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5887204-0362-45A4-9E3F-6E5AA633AAFB}" type="slidenum">
              <a:t>26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ACA65D6-ADFC-417B-A51F-C351DD0F2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FE6A016-E850-4948-B902-23326CD7C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F9E58A-C3EF-4C51-85FC-0A0AC671BAF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0990DB1-CD1A-440D-81A8-171F6C7C7641}" type="slidenum">
              <a:t>27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001D7E-B837-422F-B1E7-15C3EB8593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D17FCA7-6D70-44E0-85F3-5D3BE183A0C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392D17-AB90-49DC-B749-BB00F8CDB8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9E70DC4-61BA-4892-B6F2-CEAED3391E4D}" type="slidenum">
              <a:t>28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172BA0F-8B30-452D-A549-0EBDCABCEFA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9586631-83BA-4D67-BB39-00E6CE24AD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5D9EB0-1570-4358-A16C-DAD3D53FC73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5F0767F-18FE-4127-A60F-FCE351389F92}" type="slidenum">
              <a:t>29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A42AFC4-468C-436C-90C5-E700802FE0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F228759-F851-4B25-BEB0-2056891303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FA57DF-7011-4701-B017-A563013FB9F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7AA8FCB-FE9A-44E4-A04C-B6C0E4CD9FC6}" type="slidenum">
              <a:t>3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0C125A1-A1E1-4FF5-9657-BC234B341A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02E6C29-BA28-4E7D-ACCA-53802A5920E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43CE01-8AC7-446B-A497-3203726ED9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D5DCB10-AA5A-499B-AB46-B3FA580D2DD6}" type="slidenum">
              <a:t>30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2C6DF8D-AB24-47EF-A84B-E721736005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BCE1784-7E73-4C88-8231-782BAC5E52F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5F766CD-2846-4C7C-AEC4-7584232646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6EF7CF0-4B5C-4AF3-A200-9C5BF564F155}" type="slidenum">
              <a:t>31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7C4B581-3619-49FB-A84F-660BE2F37A4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5028218-77CB-4E0A-B7C5-A5270BFCEA9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9AD5F8A-3726-4D78-97BB-48EC3BEE3C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4E6FEB-C56A-4526-B8AD-AADE8B7BE4F2}" type="slidenum">
              <a:t>32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8C7A2E6-42D8-4E87-AC4D-57219D3978C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35D0B02-22E8-428B-A311-D3AFD43293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BB925AB-74C4-4453-AF45-F5437F9843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52C17EB-48B4-4AF3-9EE2-ECDC0CCF527F}" type="slidenum">
              <a:t>33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E730194-D569-4F13-9881-E74ACE0C02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26D43CE-0CFB-429D-A917-A28B343518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535DF2C-FE0C-47B0-B982-9686A7A0C66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C3CB4FE-5C09-4F20-832D-84AF6E52F2CA}" type="slidenum">
              <a:t>34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F08564F-612D-4998-964B-D786EDC2EF0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FB1E2F-374E-4738-BA20-5051B357D83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0917547-B7C0-4CB9-944A-5F0E064930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0DD54B2-B4F7-4F3E-B49C-F2FD5E2F5325}" type="slidenum">
              <a:t>35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1E6DDD3-9A44-4D33-8130-A8527A9A51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3FDA0DE-7C12-44A9-9ABE-A567A932E32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A89FDC-055E-42F1-B6A1-E9DCA152CCA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8DA1639-4F28-4E7D-BD82-074EC716959D}" type="slidenum">
              <a:t>36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1B1D173-953E-43DE-BA3F-706BC418D99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463AF7-3790-4302-A4ED-CBD4298C1F3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96D1F2-0D4B-494A-A957-7A9F5D86469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96BF7AF-FDE2-49EC-8580-0FB853C7A1EA}" type="slidenum">
              <a:t>37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4D03F1D-32A0-435B-A8AF-A4D158F908B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326F03F-0FEB-4B4F-A6D4-393FC24FE4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5B074F-68CC-403B-A70A-42E1476C09B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01D8EF2-01AB-489F-91CE-0F105936DAA6}" type="slidenum">
              <a:t>38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C6E065D-0013-47A2-8849-AF4F22E0CE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F48B36B9-2387-46DD-92B8-0CCB765D6CA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09008C8-EEEA-4AB5-BACB-D2DEF2E5DF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E0B6834-3F62-4CCF-A692-2E7756684DB0}" type="slidenum">
              <a:t>39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8C7E464-B906-46E3-B38C-19C8ED4E96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D591717-6DC3-462B-8E50-4FE312A890A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5AB9CC-071F-4D92-AE87-CEA6B3DC73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05989B9-C40F-4632-9ECF-F8C7D232013E}" type="slidenum">
              <a:t>4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0708528-E6F7-4C0D-96A7-CCB3DA2C6AB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D0D517-338F-445F-A07E-CA05755231E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7D3057-AAD7-494A-A325-13CEA46B299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C2C72DD-639C-4DE6-AEFB-7FE8BAC476EB}" type="slidenum">
              <a:t>40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756D014-EF22-4382-8697-14DC129E654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A8F5F28-2303-41BB-BC09-FC678F965D7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C80E2B-CA38-41D9-A200-C7D6338DC08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5ED79D8-CDDD-4347-AD85-3009308E00C5}" type="slidenum">
              <a:t>41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C628F55-9A01-4EA8-A337-4CA8E18BFC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A9D0CAF-002B-4D77-BD6A-64C4D8B445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E71920C-F87D-4EE7-833F-CBAFA3E3C7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20ACEE4-75D7-4F42-9EF6-22B15A69EA91}" type="slidenum">
              <a:t>42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85A61C5-C0EF-40C6-BF4C-D4C9CE5B1BD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AE94166-4DB7-4387-B096-E1D038E7DD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53BB00-E916-4A4D-B0C1-89B6465701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7E5D0B9-4D4A-450D-927F-9063FB87D7C4}" type="slidenum">
              <a:t>5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A8F94D2-CFFD-4DA4-AA01-AC8252FC29E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2A04913-2403-44F4-A064-19744882C8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8A28535-2843-4BE4-972E-4F7A887C2F1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7AD81ED-03C7-4BA6-BC15-1B2BEC371B51}" type="slidenum">
              <a:t>6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23AF2ED-BB18-48C0-944D-CFA02FA3055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C90D84B-6B0F-4BEA-A787-598D8CD109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B8C200-F5FB-44E1-A951-33B9E8919BA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11AFCCA-F400-4115-A5D4-7B0454AEB8FA}" type="slidenum">
              <a:t>7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CFAA703-F08E-4121-8D56-9DD1A71B45B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5505D8D-8E7C-4B0F-9914-84EEFB60DF5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5F9B538-4C9E-4623-BC2E-266C2393D9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DEFF580-2419-49A7-A8BF-4FC695227157}" type="slidenum">
              <a:t>8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357F131-75B1-4FE3-9FD2-DB3AB6A1BAB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D001D94-6F2F-4AEA-AF85-450824F9BA2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7149CB-813F-4542-A8C9-A331F3EDFA4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060468-58FB-405B-9E98-95001DC22681}" type="slidenum">
              <a:t>9</a:t>
            </a:fld>
            <a:endParaRPr lang="en-GB"/>
          </a:p>
        </p:txBody>
      </p:sp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576C1B2-5AEA-4955-B882-1F27C1F6F58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0409907-DBC9-4729-9274-DB0D75C1C2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95D038-8F54-45DD-894D-AAA375F11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071AFC1-961B-4F29-A20A-401C4ABA4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A25450A-C371-403C-917F-BC5154BBC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34C62-4BFB-461C-A33E-435BF01AB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28355D-8560-4840-AA47-11824C38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75B1DDE-D00E-45A2-AD1A-75D97BC67C35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331696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DB49F-F211-405C-85B3-1C511E1D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917369-6360-4248-A772-9285F3FE8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F9302A-4361-4644-8326-60A4FC95D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21EE67-A245-400D-B9AA-9EE4D7E1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53924A-DEB2-4508-B94F-59239F101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4178F48-AB29-4364-A1F1-B0B738915893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43930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250BB3F-C227-4200-B573-0A3194E038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18363" y="3078163"/>
            <a:ext cx="2141537" cy="2085975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74ED3F3-28BF-4C0D-9B2A-249066E49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92163" y="3078163"/>
            <a:ext cx="6273800" cy="20859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7CB34C-29B6-4AB2-A17B-6D4402C37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8C5A00-6C71-4984-9946-DB7BD8C28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745D5B-E7AB-4E79-AE58-E1F065038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E3621C7-697D-4105-A05C-D91752991BC9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871879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F6C28-1F5D-4850-A8FB-48C3CBC02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9F4C668-77A8-4B16-87FD-2F3DF5DAB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82032A-E407-4854-B781-829107A53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89F940-ABDF-40FC-BDD5-312168C04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AE1DB2-AFA1-4E4B-86CA-2A4DF775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9D4341-101C-4682-9F5B-ADEAD92213F4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3892212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1108F-ED31-4904-8A6F-591CCB258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256725-A36B-4AF3-BA64-D3A72BB0A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B72D73-ED20-4319-ADBC-9C718E6B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BD02DE-52D2-4B64-86B9-A7F89F8F0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928C01-6025-4F8C-92F8-820F5571F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D138E4-DE1D-4A2F-9A57-8DA3774CA13D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577871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4D9FA3-D714-4C13-9CA5-62FF3A16B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BFFA673-8473-474C-86A1-0FB5E0992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6C811C-C901-480B-94AD-66A52319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FEFE10-827D-401D-9636-BE9ECFA43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666963-4CC2-4C40-BBAC-12412171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9B7C62-2E58-498A-B9F9-29B76BC80C2E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4098465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9BDD30-A97B-4F20-9A2A-F35B5701B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9058A8-1043-47A2-BD56-9873340E8A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725" y="1619250"/>
            <a:ext cx="4243388" cy="32893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7690E15-8B54-4EEA-8233-B83B1A8F6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6513" y="1619250"/>
            <a:ext cx="4243387" cy="32893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74440E-BD09-46C1-ADD2-FFC273373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C64133-A4F5-427F-8141-B622B595F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336EF90-1B7C-4F7A-BDB6-2D3AFD5B4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73E12E-0258-466B-9D47-B5FFE5DCC9B0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30381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95EDC6-087B-45B0-9497-F98F2D693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B342995-7E35-40B3-AA13-CE4328342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3AAA73-D04C-4055-B218-B9E8F80C6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D20AB1B-E72F-4199-A386-3A33B27C93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31EA5B8-F4CA-480B-9179-F36FE0E3B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76F255-C8E2-4751-BE49-198EB58AC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674775A-5030-45E4-B271-634D72781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8AB4548-0D97-4C63-BCF4-0767BA9B3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96AD58C-5D74-4C97-87AB-018EA7F60FE4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3824283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023B88-235C-4010-9513-071BD9862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C2CA274-B017-4534-B131-F280A159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94ADACB-ABB4-4481-A23A-80D538A5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90D16BD-5644-4B99-A351-1B1DEEC0C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C8C1710-F575-4AF7-9862-A34B6FA5C02B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31490988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13AC4ED-700C-4FC7-BFEE-88935983E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6E509BC-6B1D-44B4-9F19-73B087C05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2C4962-F698-4FDF-9626-ECBF6A103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598407-402A-42F0-959D-D15A6C798042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3944892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D1575-7436-4BD4-A95D-7F85EC45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5696FC-1FF6-44D2-9CBD-9CAE7FE70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C7B9BA8-2C6B-441E-97AD-D6E436873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CE02E5-22CD-42AC-AC73-90ED71997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2AEDBC-C96F-4E23-8EAA-B298D710D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460DAA5-5C77-4112-81EF-3D2755A7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7527CBC-EE09-44D0-9C3A-3604E7636C80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897601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CCB298-BD0E-49F3-8C11-F0EF99169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3640DD-E98F-4A6F-877E-042F637DA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78AE7A-56A9-4E44-AEAE-921665548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9E23A6-859C-426E-9A91-541BD4165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EC3A41-2E81-4AB5-8BBE-83A325AA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4EFD3D-D3DF-49F4-BE7F-3FFA52A6F642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9317231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3CCEDE-F438-4BA8-9145-9B848BCA7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B922854-E8E2-45EF-A593-A2E82D3C8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89C67B2-3885-4C6B-9DBA-355223A51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E60F53D-5C09-4548-8777-D4DC296CC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B25539F-72DC-46CC-9297-D7523F42D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A5EF02-4136-43A8-AC22-F9944D9A8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318752C-4002-46CB-8228-C1F78FED1504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845752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E0287-7E4D-48B7-844A-B4D50F2EC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031CB9C-94FB-4B6F-87C4-61AF4E684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D8862A-A90B-4A6C-9692-C5B0FB3DF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2F1DD9-CAFC-4305-B5C4-550E1D6EB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78448B-140E-4FDD-B221-5496D8776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9DE1C7-9BAD-4C14-AABB-6F34A094E6F8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1075911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745B3AC-D2D3-4324-9C8D-26B47E8029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62825" y="225425"/>
            <a:ext cx="2212975" cy="4683125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20B3422-FDF4-441D-9401-32C0CB78A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0725" y="225425"/>
            <a:ext cx="6489700" cy="468312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D716E8-2CB2-48EB-B848-836BA83C2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24B386-D4F1-44F6-9E68-47CEB3F3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E13265-1090-4D0D-9E80-235D787B7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CD36503-FD99-4AFA-B722-312168F23CFF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034231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1A4F40-5A52-405C-A3E8-116937E83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88" y="1414463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BCD363-C43A-4290-929A-547A8655A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2177FD-3C31-46CF-89D2-A228FE40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E9A0CC-6575-4F86-B3CB-7B9A3C90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4035D7-C521-4DDD-8163-D13D0267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3B4212E-3657-411A-A6CD-4C7B41D4F733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716371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E12E8-1988-44A5-BA44-A92470F54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D1DCD1-F8DF-4767-848B-3DEEB8EBD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2163" y="4427538"/>
            <a:ext cx="4206875" cy="736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9EBC2-FF0C-46F1-9A29-6F99248007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1438" y="4427538"/>
            <a:ext cx="4208462" cy="736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EDAEAB-1B16-44C7-A06B-292E4E7F0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1AA7FC2-B9E5-419F-B0CE-429C928DA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7C39BA-048D-465E-A284-06994435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391625A-1030-49B5-B444-F7640A41E2C2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328086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78A0ED-2F7A-4906-B2AE-53A805479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01625"/>
            <a:ext cx="8694737" cy="10969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A4AEEE0-392C-4E7B-AAE8-CDB5AE959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738" y="1390650"/>
            <a:ext cx="426561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D25F9C7-8D50-4C68-A2F9-E3429BC57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3738" y="2071688"/>
            <a:ext cx="4265612" cy="30464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6A7D674-2B3B-4032-B492-8128CF7BF4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03813" y="1390650"/>
            <a:ext cx="4284662" cy="6810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158C799-439E-4E44-8962-20C82A597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03813" y="2071688"/>
            <a:ext cx="4284662" cy="30464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8A87ED8-2144-4111-9690-76BAE2B0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A85DB4A-AED2-4956-85AE-DB332A156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6AC5222-51CD-4F55-81F4-0F84931D7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9EFC90-5673-4CFC-B96F-8A3028E89891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993550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723861-EDF2-4A12-A058-6D272683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845E5CB-EECC-4C78-A66D-EE729A449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B76243-47E7-461D-89D3-42960D72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62C4D41-AB1F-4A50-A31A-F56AA9D4D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FA7F12-14B7-45DA-93A9-FB390CDD2A71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34553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757235E-98AE-445A-A530-B214BDBC4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F2AF140-5E32-4B12-8C54-37363215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9BF1B10-FC84-4719-BDCA-8F27A7ED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A515DAC-CE34-4C72-849F-FD1D82D8FE7A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138531448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A0D501-9FE3-47B3-84DF-A3707478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49FEFA-762E-4043-B2A9-F50FC85E9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2A7B19-9C89-4C11-B498-91026F620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C938CE5-904E-4275-97B3-C01345410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DCEA916-A48E-4442-BD59-E0FC574B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5ED478-AB02-4F6C-B679-A528F488D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007F3B7-BA9A-46B9-943C-2DD083BC097F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87583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307C35-B3A8-43E3-8818-2D9F69F65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738" y="377825"/>
            <a:ext cx="3251200" cy="1323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0CF65D2-53F9-44DF-B045-888CD0041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2E0AD29-2079-48D5-861C-1980678EE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DF6336A-5265-4548-92E6-5613FEC6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20BA8B6-431D-41AF-B71E-0946F5AD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0D71966-6E21-47B7-AD07-5A73390A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A4095A6-16EC-4046-B6B7-595BADB64FFB}" type="slidenum">
              <a:t>‹nr.›</a:t>
            </a:fld>
            <a:r>
              <a:rPr lang="en-GB"/>
              <a:t> /</a:t>
            </a:r>
          </a:p>
        </p:txBody>
      </p:sp>
    </p:spTree>
    <p:extLst>
      <p:ext uri="{BB962C8B-B14F-4D97-AF65-F5344CB8AC3E}">
        <p14:creationId xmlns:p14="http://schemas.microsoft.com/office/powerpoint/2010/main" val="276606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CB10A9B-1C62-497D-87B0-25F1EBC364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2000" y="3078000"/>
            <a:ext cx="8568000" cy="108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rmAutofit/>
          </a:bodyPr>
          <a:lstStyle/>
          <a:p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F3EED2-C07A-4813-82F1-F890419DF5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92000" y="4428000"/>
            <a:ext cx="8568000" cy="736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B0BD06-D266-4A49-A6E1-831459D2D26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51645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C7894E-E0EF-49E4-9642-5C72E574EC3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5164560"/>
            <a:ext cx="319500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AAA941-3B4B-4059-A49E-ED224BC601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51645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233003E7-5513-4A98-875E-FF8D767C0FB5}" type="slidenum">
              <a:t>‹nr.›</a:t>
            </a:fld>
            <a:r>
              <a:rPr lang="en-GB"/>
              <a:t> /</a:t>
            </a:r>
          </a:p>
        </p:txBody>
      </p:sp>
      <p:pic>
        <p:nvPicPr>
          <p:cNvPr id="7" name="">
            <a:extLst>
              <a:ext uri="{FF2B5EF4-FFF2-40B4-BE49-F238E27FC236}">
                <a16:creationId xmlns:a16="http://schemas.microsoft.com/office/drawing/2014/main" id="{4A37329A-CCC2-4F16-BBFA-0228C1B4D1C4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72000" y="72000"/>
            <a:ext cx="1231560" cy="48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9611E06-A4FF-4591-BACD-95D569A5B0BB}"/>
              </a:ext>
            </a:extLst>
          </p:cNvPr>
          <p:cNvSpPr txBox="1"/>
          <p:nvPr/>
        </p:nvSpPr>
        <p:spPr>
          <a:xfrm>
            <a:off x="1303560" y="0"/>
            <a:ext cx="6400440" cy="6573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4000" b="0" i="0" u="none" strike="noStrike" kern="1200" cap="none">
                <a:ln>
                  <a:noFill/>
                </a:ln>
                <a:latin typeface="Arial" pitchFamily="34"/>
                <a:ea typeface="DejaVu Sans" pitchFamily="2"/>
                <a:cs typeface="DejaVu Sans" pitchFamily="2"/>
              </a:rPr>
              <a:t>noord-limburg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hangingPunct="0">
        <a:tabLst/>
        <a:defRPr lang="en-GB" sz="3600" b="1" i="0" u="none" strike="noStrike" kern="1200">
          <a:ln>
            <a:noFill/>
          </a:ln>
          <a:solidFill>
            <a:srgbClr val="333333"/>
          </a:solidFill>
          <a:latin typeface="Noto Sans Regular" pitchFamily="34"/>
        </a:defRPr>
      </a:lvl1pPr>
    </p:titleStyle>
    <p:bodyStyle>
      <a:lvl1pPr marL="0" marR="0" indent="0" hangingPunct="0">
        <a:spcBef>
          <a:spcPts val="0"/>
        </a:spcBef>
        <a:spcAft>
          <a:spcPts val="1409"/>
        </a:spcAft>
        <a:tabLst/>
        <a:defRPr lang="en-GB" sz="1800" b="0" i="0" u="none" strike="noStrike" kern="1200">
          <a:ln>
            <a:noFill/>
          </a:ln>
          <a:solidFill>
            <a:srgbClr val="333333"/>
          </a:solidFill>
          <a:latin typeface="Noto Sans Bold" pitchFamily="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533C871-CD0C-4052-8C91-E7DFC427DF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25720"/>
            <a:ext cx="8855640" cy="94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7E6B58-E996-4CAD-8907-31F874D2A6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0000" y="1620000"/>
            <a:ext cx="8640000" cy="328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B546B1E-F37B-49DD-B6A2-EC71C455C21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9" y="516492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B026411-A488-4C9D-9B9B-89EEF47AA93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0" y="5164920"/>
            <a:ext cx="319500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ctr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4F190D-B92D-458D-954B-6F1DA55CD7B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0" y="516492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hangingPunct="0">
              <a:buNone/>
              <a:tabLst/>
              <a:defRPr lang="en-GB" sz="1400" kern="1200">
                <a:latin typeface="Noto Sans Regular" pitchFamily="2"/>
                <a:ea typeface="DejaVu Sans" pitchFamily="2"/>
                <a:cs typeface="DejaVu Sans" pitchFamily="2"/>
              </a:defRPr>
            </a:lvl1pPr>
          </a:lstStyle>
          <a:p>
            <a:pPr lvl="0"/>
            <a:fld id="{81DAD823-F36E-4220-ACCA-48B4F12F0CB3}" type="slidenum">
              <a:t>‹nr.›</a:t>
            </a:fld>
            <a:r>
              <a:rPr lang="en-GB"/>
              <a:t> /</a:t>
            </a:r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BC8DEA7E-87E2-4929-9266-EECDD1E311ED}"/>
              </a:ext>
            </a:extLst>
          </p:cNvPr>
          <p:cNvSpPr/>
          <p:nvPr/>
        </p:nvSpPr>
        <p:spPr>
          <a:xfrm>
            <a:off x="0" y="216000"/>
            <a:ext cx="503999" cy="81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EF2929"/>
          </a:solidFill>
          <a:ln>
            <a:noFill/>
            <a:prstDash val="solid"/>
          </a:ln>
        </p:spPr>
        <p:txBody>
          <a:bodyPr lIns="0" tIns="0" rIns="0" bIns="0" anchor="ctr" anchorCtr="0">
            <a:noAutofit/>
          </a:bodyPr>
          <a:lstStyle/>
          <a:p>
            <a:pPr lvl="0" hangingPunct="0">
              <a:buNone/>
              <a:tabLst/>
            </a:pPr>
            <a:endParaRPr lang="en-GB" sz="1400" kern="1200">
              <a:latin typeface="Noto Sans Regular" pitchFamily="34"/>
              <a:ea typeface="DejaVu Sans" pitchFamily="2"/>
              <a:cs typeface="DejaVu Sans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hangingPunct="0">
        <a:tabLst/>
        <a:defRPr lang="en-GB" sz="3300" b="1" i="0" u="none" strike="noStrike" kern="1200">
          <a:ln>
            <a:noFill/>
          </a:ln>
          <a:solidFill>
            <a:srgbClr val="333333"/>
          </a:solidFill>
          <a:latin typeface="Noto Sans Regular" pitchFamily="34"/>
        </a:defRPr>
      </a:lvl1pPr>
    </p:titleStyle>
    <p:bodyStyle>
      <a:lvl1pPr marL="0" marR="0" indent="0" hangingPunct="0">
        <a:spcBef>
          <a:spcPts val="0"/>
        </a:spcBef>
        <a:spcAft>
          <a:spcPts val="1060"/>
        </a:spcAft>
        <a:tabLst/>
        <a:defRPr lang="en-GB" sz="2100" b="0" i="0" u="none" strike="noStrike" kern="1200">
          <a:ln>
            <a:noFill/>
          </a:ln>
          <a:solidFill>
            <a:srgbClr val="333333"/>
          </a:solidFill>
          <a:latin typeface="Noto Sans Regular" pitchFamily="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awtherapee.com/" TargetMode="External"/><Relationship Id="rId3" Type="http://schemas.openxmlformats.org/officeDocument/2006/relationships/hyperlink" Target="http://www.gimp.org/" TargetMode="External"/><Relationship Id="rId7" Type="http://schemas.openxmlformats.org/officeDocument/2006/relationships/hyperlink" Target="http://www.darktable.org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etpaint.net/" TargetMode="External"/><Relationship Id="rId11" Type="http://schemas.openxmlformats.org/officeDocument/2006/relationships/hyperlink" Target="http://www.digikam.org/" TargetMode="External"/><Relationship Id="rId5" Type="http://schemas.openxmlformats.org/officeDocument/2006/relationships/hyperlink" Target="http://mtpaint.sourceforge.net/" TargetMode="External"/><Relationship Id="rId10" Type="http://schemas.openxmlformats.org/officeDocument/2006/relationships/hyperlink" Target="http://www.inkscape.org/" TargetMode="External"/><Relationship Id="rId4" Type="http://schemas.openxmlformats.org/officeDocument/2006/relationships/hyperlink" Target="http://www.krita.org/" TargetMode="External"/><Relationship Id="rId9" Type="http://schemas.openxmlformats.org/officeDocument/2006/relationships/hyperlink" Target="http://www.blender.org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lcad.org/" TargetMode="External"/><Relationship Id="rId7" Type="http://schemas.openxmlformats.org/officeDocument/2006/relationships/hyperlink" Target="http://opencircuitdesign.com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icad-pcb.org/" TargetMode="External"/><Relationship Id="rId5" Type="http://schemas.openxmlformats.org/officeDocument/2006/relationships/hyperlink" Target="http://www.librecad.org/" TargetMode="External"/><Relationship Id="rId4" Type="http://schemas.openxmlformats.org/officeDocument/2006/relationships/hyperlink" Target="http://www.freecad.org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nucash.org/" TargetMode="External"/><Relationship Id="rId3" Type="http://schemas.openxmlformats.org/officeDocument/2006/relationships/hyperlink" Target="http://www.libreoffice.org/" TargetMode="External"/><Relationship Id="rId7" Type="http://schemas.openxmlformats.org/officeDocument/2006/relationships/hyperlink" Target="http://www.scribus.net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iki.gnome.org/Apps/Evince" TargetMode="External"/><Relationship Id="rId5" Type="http://schemas.openxmlformats.org/officeDocument/2006/relationships/hyperlink" Target="http://www.pdfedit.cz/" TargetMode="External"/><Relationship Id="rId4" Type="http://schemas.openxmlformats.org/officeDocument/2006/relationships/hyperlink" Target="http://www.openoffice.org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rupal.org/" TargetMode="External"/><Relationship Id="rId3" Type="http://schemas.openxmlformats.org/officeDocument/2006/relationships/hyperlink" Target="http://www.sourceforge.net/projectsviking" TargetMode="External"/><Relationship Id="rId7" Type="http://schemas.openxmlformats.org/officeDocument/2006/relationships/hyperlink" Target="http://www.joomla.org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wordpress.com/" TargetMode="External"/><Relationship Id="rId5" Type="http://schemas.openxmlformats.org/officeDocument/2006/relationships/hyperlink" Target="https://chromium.woolyss.com/" TargetMode="External"/><Relationship Id="rId4" Type="http://schemas.openxmlformats.org/officeDocument/2006/relationships/hyperlink" Target="http://www.mozilla.org/" TargetMode="External"/><Relationship Id="rId9" Type="http://schemas.openxmlformats.org/officeDocument/2006/relationships/hyperlink" Target="http://www.thunderbird.net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ghtgear.org/" TargetMode="External"/><Relationship Id="rId7" Type="http://schemas.openxmlformats.org/officeDocument/2006/relationships/hyperlink" Target="http://www.audacityteam.org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denlive.org/" TargetMode="External"/><Relationship Id="rId5" Type="http://schemas.openxmlformats.org/officeDocument/2006/relationships/hyperlink" Target="http://www.videolan.org/vlc" TargetMode="External"/><Relationship Id="rId4" Type="http://schemas.openxmlformats.org/officeDocument/2006/relationships/hyperlink" Target="https://handbrake.fr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xonotic.org/" TargetMode="External"/><Relationship Id="rId3" Type="http://schemas.openxmlformats.org/officeDocument/2006/relationships/hyperlink" Target="http://www.play0ad.com/" TargetMode="External"/><Relationship Id="rId7" Type="http://schemas.openxmlformats.org/officeDocument/2006/relationships/hyperlink" Target="http://www.wz2100.net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penttd.org/" TargetMode="External"/><Relationship Id="rId5" Type="http://schemas.openxmlformats.org/officeDocument/2006/relationships/hyperlink" Target="http://www.freeciv.org/" TargetMode="External"/><Relationship Id="rId4" Type="http://schemas.openxmlformats.org/officeDocument/2006/relationships/hyperlink" Target="http://www.wesnoth.org/" TargetMode="External"/><Relationship Id="rId9" Type="http://schemas.openxmlformats.org/officeDocument/2006/relationships/hyperlink" Target="http://www.speed-dreams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duino.cc/" TargetMode="External"/><Relationship Id="rId3" Type="http://schemas.openxmlformats.org/officeDocument/2006/relationships/hyperlink" Target="https://nl.wikipedia.org/wiki/Vrije_software_en_opensourcesoftware" TargetMode="External"/><Relationship Id="rId7" Type="http://schemas.openxmlformats.org/officeDocument/2006/relationships/hyperlink" Target="https://opensource.startpagina.nl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lternativeto.net/" TargetMode="External"/><Relationship Id="rId5" Type="http://schemas.openxmlformats.org/officeDocument/2006/relationships/hyperlink" Target="http://www.bitsoffreedom.nl/" TargetMode="External"/><Relationship Id="rId4" Type="http://schemas.openxmlformats.org/officeDocument/2006/relationships/hyperlink" Target="http://www.gnu.org/" TargetMode="External"/><Relationship Id="rId9" Type="http://schemas.openxmlformats.org/officeDocument/2006/relationships/hyperlink" Target="https://www.compusers.nl/software/open-source-software-windows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nUSddETXWI" TargetMode="External"/><Relationship Id="rId7" Type="http://schemas.openxmlformats.org/officeDocument/2006/relationships/hyperlink" Target="https://www.youtube.com/watch?v=Qo4n4AQvivI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pOCpJ7Zc19o" TargetMode="External"/><Relationship Id="rId5" Type="http://schemas.openxmlformats.org/officeDocument/2006/relationships/hyperlink" Target="https://www.youtube.com/watch?v=mal7tjDMJYA" TargetMode="External"/><Relationship Id="rId4" Type="http://schemas.openxmlformats.org/officeDocument/2006/relationships/hyperlink" Target="https://www.youtube.com/watch?v=fP5JCa_E-W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3">
            <a:extLst>
              <a:ext uri="{FF2B5EF4-FFF2-40B4-BE49-F238E27FC236}">
                <a16:creationId xmlns:a16="http://schemas.microsoft.com/office/drawing/2014/main" id="{42354AA1-0A90-45DE-889D-4ED0C4032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3FB84F-8395-4764-BE0D-0D40919E8EDC}" type="slidenum">
              <a:t>1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D627564-7EB5-4F14-9137-DD1DD7700F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 algn="ctr"/>
            <a:r>
              <a:rPr lang="en-GB"/>
              <a:t>FREE AND OPEN SOURCE 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4F2B7A2-B59B-4537-9028-CA421806FFF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>
            <a:spAutoFit/>
          </a:bodyPr>
          <a:lstStyle/>
          <a:p>
            <a:pPr lvl="0" algn="ctr"/>
            <a:r>
              <a:rPr lang="en-GB" sz="2400">
                <a:latin typeface="Noto Sans Regular" pitchFamily="34"/>
              </a:rPr>
              <a:t>Vrije en Open Bron Software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7ED228A-B8E7-4023-9AF9-5534C0C65BDA}"/>
              </a:ext>
            </a:extLst>
          </p:cNvPr>
          <p:cNvSpPr txBox="1"/>
          <p:nvPr/>
        </p:nvSpPr>
        <p:spPr>
          <a:xfrm>
            <a:off x="3671999" y="1388520"/>
            <a:ext cx="1872000" cy="7714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4800" b="1" i="0" u="none" strike="noStrike" kern="1200" cap="none">
                <a:ln>
                  <a:noFill/>
                </a:ln>
                <a:solidFill>
                  <a:srgbClr val="EF413D"/>
                </a:solidFill>
                <a:latin typeface="Liberation Sans" pitchFamily="18"/>
                <a:ea typeface="DejaVu Sans" pitchFamily="2"/>
                <a:cs typeface="DejaVu Sans" pitchFamily="2"/>
              </a:rPr>
              <a:t>FOSS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0A751486-B475-483B-8BF8-6E22D31AB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C7BA41F-4B4F-485E-AB5F-C69510998279}" type="slidenum">
              <a:t>10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4A8A81-023C-40BF-8830-7101525F69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Deze 4 vrijheden zijn: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46F280C-266B-4CFC-8848-A3B6A48E676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1866960"/>
            <a:ext cx="9648000" cy="319500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vrijheid om het programma te gebruiken voor elk doel.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vrijheid om het programma te bestuderen hoe het werkt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en het naar wens aan te passen.</a:t>
            </a:r>
          </a:p>
          <a:p>
            <a:pPr lvl="0" algn="l">
              <a:buSzPct val="45000"/>
              <a:buFont typeface="OpenSymbol"/>
              <a:buChar char="➔"/>
            </a:pPr>
            <a:r>
              <a:rPr lang="en-GB" sz="2400" i="1">
                <a:latin typeface="Noto Sans Regular" pitchFamily="34"/>
              </a:rPr>
              <a:t>Toegang tot de broncode is een voorwaarde hiervoor.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vrijheid om kopiën te delen om anderen te helpen.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vrijheid om kopiën van aangepaste versies te delen. Door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dit te doen kun je anderen van je aanpassingen laten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profiteren.</a:t>
            </a:r>
          </a:p>
          <a:p>
            <a:pPr lvl="0" algn="l">
              <a:buSzPct val="45000"/>
              <a:buFont typeface="OpenSymbol"/>
              <a:buChar char="➔"/>
            </a:pPr>
            <a:r>
              <a:rPr lang="en-GB" sz="2400" i="1">
                <a:latin typeface="Noto Sans Regular" pitchFamily="34"/>
              </a:rPr>
              <a:t>Toegang tot de broncode is een voorwaarde hiervoor.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56D59D86-1A8B-4F49-8675-58F8092F0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2B1EE7-3319-4E77-833C-A95AF4DAB1AF}" type="slidenum">
              <a:t>11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AA11EC-3985-4EFB-943E-3ABCAE6772B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422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19D2310-6DF8-40FB-ABCC-4FB5F7F06CC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458800"/>
            <a:ext cx="8568000" cy="172404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Open Source Software definitie van het Open Source Initiative:</a:t>
            </a:r>
          </a:p>
          <a:p>
            <a:pPr lvl="0" algn="l"/>
            <a:r>
              <a:rPr lang="en-GB" sz="2800">
                <a:latin typeface="Noto Sans Regular" pitchFamily="34"/>
              </a:rPr>
              <a:t>→Wordt gebruikt om te bepalen of een licentie 	    aan de eisen voldoet.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5AB6472-94A3-42DA-9580-A55D8D154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B9A1AA3-51A4-4D52-96A3-645C934FE2F2}" type="slidenum">
              <a:t>12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B8C398-B910-493D-A3D4-C35095CE8A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350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In de praktijk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A7854A2-ABE9-4402-B1E0-406C7EFBBBC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449080"/>
            <a:ext cx="9072000" cy="123912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Voldoen veel licenties aan voorwaarden van</a:t>
            </a:r>
          </a:p>
          <a:p>
            <a:pPr lvl="0" algn="l"/>
            <a:r>
              <a:rPr lang="en-GB" sz="2800">
                <a:latin typeface="Noto Sans Regular" pitchFamily="34"/>
              </a:rPr>
              <a:t>beide criteria</a:t>
            </a:r>
          </a:p>
          <a:p>
            <a:pPr lvl="0" algn="l"/>
            <a:r>
              <a:rPr lang="en-GB" sz="2800">
                <a:latin typeface="Noto Sans Regular" pitchFamily="34"/>
              </a:rPr>
              <a:t>Hieronder o.a.: de GPL, de LGPL en de Affero GPL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3">
            <a:extLst>
              <a:ext uri="{FF2B5EF4-FFF2-40B4-BE49-F238E27FC236}">
                <a16:creationId xmlns:a16="http://schemas.microsoft.com/office/drawing/2014/main" id="{9DCE358E-8661-4314-B00E-B53D2834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D07F7E7-E430-4B0B-800A-2823BC231300}" type="slidenum">
              <a:t>13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ECA38ED-551F-4013-A29B-EA8F813694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422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Geschiedenis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7EF6B09-D4F0-4723-9C92-163A4E270C5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/>
        <p:txBody>
          <a:bodyPr anchor="ctr"/>
          <a:lstStyle/>
          <a:p>
            <a:pPr algn="ctr"/>
            <a:endParaRPr lang="en-GB" sz="3200">
              <a:latin typeface="Noto Sans Regular" pitchFamily="34"/>
            </a:endParaRP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755A22A-6909-47BC-AEDF-440D0E30EB5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87119" y="2405160"/>
            <a:ext cx="2694600" cy="1770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8426E35-20C9-40BA-A347-7A24EE837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E81435-EA9C-4D20-817E-0C9E872DB44D}" type="slidenum">
              <a:t>14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688F325-ECD3-4D4F-BFC9-D03F6014E2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881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1950 – 1980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6E8B491-6A95-421E-81E4-EBC63B240B2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664639"/>
            <a:ext cx="8568000" cy="2304000"/>
          </a:xfrm>
        </p:spPr>
        <p:txBody>
          <a:bodyPr anchor="ctr"/>
          <a:lstStyle/>
          <a:p>
            <a:pPr lvl="0" algn="l">
              <a:buSzPct val="45000"/>
              <a:buFont typeface="OpenSymbol"/>
              <a:buChar char="●"/>
            </a:pPr>
            <a:r>
              <a:rPr lang="en-GB" sz="2800">
                <a:latin typeface="Noto Sans Regular" pitchFamily="34"/>
              </a:rPr>
              <a:t>Van alle software die men gebruikte:	</a:t>
            </a:r>
          </a:p>
          <a:p>
            <a:pPr marL="0" lvl="2" indent="0" hangingPunct="0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Had men de broncode.</a:t>
            </a:r>
          </a:p>
          <a:p>
            <a:pPr marL="0" lvl="2" indent="0" hangingPunct="0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toestemming om die voor eigen gebruik aan te passen.</a:t>
            </a:r>
          </a:p>
          <a:p>
            <a:pPr lvl="0" algn="l">
              <a:buSzPct val="45000"/>
              <a:buFont typeface="OpenSymbol"/>
              <a:buChar char="●"/>
            </a:pPr>
            <a:r>
              <a:rPr lang="en-GB" sz="2800">
                <a:latin typeface="Noto Sans Regular" pitchFamily="34"/>
              </a:rPr>
              <a:t>Computerbedrijven hadden een businessmodel  waarbij enkel op de hardware werd verdiend.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5B27A5E2-01C8-4082-A536-8C7E9C08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9FFACF-EEAF-46C2-8F17-A48F5C704103}" type="slidenum">
              <a:t>15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0903BF-660B-4914-84C6-23D12B1ADB3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810000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Vanaf ca. Eind jaren 60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BA26849-A98F-4124-8371-E9C55778416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672199"/>
            <a:ext cx="8568000" cy="336888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Begon het businessmodel rond software te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veranderen.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Software werd steeds meer los verkocht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In de licenties werd de gebruikers steeds meer beperkingen opgelegd.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Broncode werd niet meer meegeleverd.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→Voorkomen van reverse engineering.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Vanaf 1983 had IBM een Objectcode only beleid en leverde geen broncode meer mee.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56E16100-D0F0-402F-A377-6011B23E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0D6E9E7-9605-4DF2-8A5A-F36E4EEA5FC8}" type="slidenum">
              <a:t>16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32328E-921E-487E-90BA-CC5BF1B204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90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1980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BCD7C72-FCB5-4193-86AF-9F46C838EC2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010239"/>
            <a:ext cx="8568000" cy="262188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Uitbreiding Amerikaanse Copyrightwet.</a:t>
            </a:r>
          </a:p>
          <a:p>
            <a:pPr lvl="0" algn="l"/>
            <a:r>
              <a:rPr lang="en-GB" sz="2800">
                <a:latin typeface="Noto Sans Regular" pitchFamily="34"/>
              </a:rPr>
              <a:t>Omvatte nu ook computerprogrammatuur.</a:t>
            </a:r>
          </a:p>
          <a:p>
            <a:pPr lvl="0" algn="l">
              <a:spcBef>
                <a:spcPts val="567"/>
              </a:spcBef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Daarvóór:</a:t>
            </a:r>
          </a:p>
          <a:p>
            <a:pPr lvl="0" algn="l"/>
            <a:r>
              <a:rPr lang="en-GB" sz="2800">
                <a:latin typeface="Noto Sans Regular" pitchFamily="34"/>
              </a:rPr>
              <a:t>Programma’s werden beschouwd als ideën, procedures, methodes, systemen en processen en vielen als zodanig niet onder copyright.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8EA9C23F-2C57-4279-A0C8-429DA544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B2A03D1-F661-4D89-8548-A9AB558704F9}" type="slidenum">
              <a:t>17</a:t>
            </a:fld>
            <a:r>
              <a:rPr lang="en-GB"/>
              <a:t> /</a:t>
            </a: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78F24270-17D1-4473-8E65-F6D985CA768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296000"/>
            <a:ext cx="8568000" cy="367199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600">
                <a:latin typeface="Noto Sans Regular" pitchFamily="34"/>
              </a:rPr>
              <a:t>Veel developers waren niet gelukkig met deze ontwikkelingen.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Begin jaren 80 begonnen programmeurs informeel hun werk te delen.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Gemeenschappen ontstonden die software en de broncode van deze software deelden.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3">
            <a:extLst>
              <a:ext uri="{FF2B5EF4-FFF2-40B4-BE49-F238E27FC236}">
                <a16:creationId xmlns:a16="http://schemas.microsoft.com/office/drawing/2014/main" id="{FCDD0CBE-04B8-498E-B437-219D2C1F9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F7C5C9-0D08-45D7-998B-EDE375588A44}" type="slidenum">
              <a:t>18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5B5CBC-6610-4122-AB45-AE00E0670D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062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Richard M. Stallman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2CE4AD-D7C5-4B38-992F-5A7BF44B67B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88000" y="2142000"/>
            <a:ext cx="7343999" cy="312875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Was gefrustreerd over de effecten van de cultuurverandering binnen de computerindustrie en zijn gebruikers.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Kondigde in 1983 het GNU project aan.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Het doel om software te crëeren en te delen.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Richtte in oktober 1985 de Free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Software Foudation op.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62305D8F-E344-4DD5-9F9D-36468E69174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46840" y="1937160"/>
            <a:ext cx="2117160" cy="2742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E17C728-A423-4E4A-9E4F-E1FE79456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33068B-1DBC-4272-8273-E73E22678B7E}" type="slidenum">
              <a:t>19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08ECAE-7C4A-4B2B-833A-A463EEA9FF6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GNU Manifesto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61BA583-92AC-4C25-AA7D-5BD7D9D283C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787400"/>
            <a:ext cx="8568000" cy="3756600"/>
          </a:xfrm>
        </p:spPr>
        <p:txBody>
          <a:bodyPr anchor="ctr">
            <a:spAutoFit/>
          </a:bodyPr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Gepubliceerd in maart 1985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Bevat een uitleg over de Free Software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definitie.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En ideeën over “Copyleft”.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Neemt de positie dat het fundamentele idee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over Free software een ethische is om te   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zorgen dat de gebruikers de 4 essentiële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vrijheden kunnen genieten.</a:t>
            </a:r>
          </a:p>
          <a:p>
            <a:pPr lvl="0" algn="l">
              <a:buSzPct val="45000"/>
              <a:buFont typeface="StarSymbol"/>
              <a:buChar char="●"/>
            </a:pPr>
            <a:endParaRPr lang="en-GB" sz="2800">
              <a:latin typeface="Noto Sans Regular" pitchFamily="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D12BD016-C205-4015-B317-54F881614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893C4B7-B58D-46CD-882E-E8602971B8F8}" type="slidenum">
              <a:t>2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3538538-672F-4A62-8444-7EE0623147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737999"/>
            <a:ext cx="8568000" cy="1080000"/>
          </a:xfrm>
        </p:spPr>
        <p:txBody>
          <a:bodyPr>
            <a:spAutoFit/>
          </a:bodyPr>
          <a:lstStyle/>
          <a:p>
            <a:pPr lvl="0"/>
            <a:r>
              <a:rPr lang="en-GB"/>
              <a:t>Free and 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DFFD33-E8B6-4FA3-A4D0-9626723A89E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583280"/>
            <a:ext cx="9144000" cy="3319199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Wordt zowel vrije software als open bron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software beschouwd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Mag vrij worden gekopïeerd, bestudeerd,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veranderd en waarvan de broncode vrij mag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worden verspreid.</a:t>
            </a:r>
          </a:p>
          <a:p>
            <a:pPr lvl="0" algn="l">
              <a:spcBef>
                <a:spcPts val="1134"/>
              </a:spcBef>
              <a:spcAft>
                <a:spcPts val="0"/>
              </a:spcAft>
              <a:buSzPct val="45000"/>
              <a:buFont typeface="OpenSymbol"/>
              <a:buChar char="➔"/>
            </a:pPr>
            <a:r>
              <a:rPr lang="en-GB" sz="2800">
                <a:latin typeface="Noto Sans Regular" pitchFamily="34"/>
              </a:rPr>
              <a:t>Mensen vrijwillig de software helpen verbeteren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3">
            <a:extLst>
              <a:ext uri="{FF2B5EF4-FFF2-40B4-BE49-F238E27FC236}">
                <a16:creationId xmlns:a16="http://schemas.microsoft.com/office/drawing/2014/main" id="{7B0EFCEB-5751-4BFD-9B1B-E9364599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08A4841-E419-4B09-9C9C-57A80F2D7583}" type="slidenum">
              <a:t>20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6D11097-BA73-4EC7-AC7F-80A7D386B2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350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Linus Torvalds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FA14F2F-539E-440D-BA12-E11EBC05988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448000"/>
            <a:ext cx="6840000" cy="271692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Creëerde de Linux kernel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Eerst onder een eigen licentie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Later kwam de kernel onder de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GPL te vallen.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558A925-2F79-4CD9-87E3-88BA3AC88BF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818840" y="2167200"/>
            <a:ext cx="2117160" cy="294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AAF500A-4A64-4DE8-B6D3-D4D954F9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7C1BE35-D6B1-4A89-A122-B198866B0AB4}" type="slidenum">
              <a:t>21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53901AC-1FF0-4EF8-8D00-A336091D2E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493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Free BSD en Net BSD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18B79E4-F9B9-4C55-8A7E-6CBC81C6D81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943360"/>
            <a:ext cx="8568000" cy="82620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Na een schikking werden beiden als Free software gepupliceerd in 1993.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3">
            <a:extLst>
              <a:ext uri="{FF2B5EF4-FFF2-40B4-BE49-F238E27FC236}">
                <a16:creationId xmlns:a16="http://schemas.microsoft.com/office/drawing/2014/main" id="{C0591585-E385-4DFC-984A-F07366DA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86CDD8-1667-49F0-A746-CDD538DA3010}" type="slidenum">
              <a:t>22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D0FA13E-8A7C-4BD1-8B71-64C57EA1A02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Eric S. Raymond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FEA6F9-7611-43E4-A642-4B314A40C53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109240"/>
            <a:ext cx="6912000" cy="206496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Publiceerde in 1999 het boek The Cathedral and the Bazaar.</a:t>
            </a:r>
          </a:p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Geeft een analyse van de hacker gemeenschap en Free Software principes.</a:t>
            </a:r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74EE6CC4-4DDF-4484-A783-5AE769C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818840" y="2160000"/>
            <a:ext cx="2117160" cy="316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B0996B0-DDC6-453B-BCFB-E886136DB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C95E70-9E22-42E5-B261-1D6F7AD70A22}" type="slidenum">
              <a:t>23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6E315D-5A83-4077-B0F7-E57A213CE2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GPL en andere licenties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BD52EF-A8C7-42DC-AF03-D4F582E099D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749240"/>
            <a:ext cx="6912000" cy="206496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De bekendste is de GPL</a:t>
            </a:r>
          </a:p>
          <a:p>
            <a:pPr lvl="0" algn="l"/>
            <a:r>
              <a:rPr lang="en-GB" sz="2800">
                <a:latin typeface="Noto Sans Regular" pitchFamily="34"/>
              </a:rPr>
              <a:t>Restricted licence → Bevat restricties om de 4 vrijheden te waarborgen.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B2E67C2C-A670-4F1E-8E7D-B2F26050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7FBA6C-51B9-4E27-BFF8-FB6859320790}" type="slidenum">
              <a:t>24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F5C513-8C19-41E5-96F0-40313CBFC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GPL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D29D38-8FE7-4FFB-BC14-491902565AA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4000" y="1778400"/>
            <a:ext cx="9576000" cy="3447720"/>
          </a:xfrm>
        </p:spPr>
        <p:txBody>
          <a:bodyPr anchor="ctr"/>
          <a:lstStyle/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GPLv1		Gepubliceerd 25 februari 1989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GPLv2		Uitbreiding.</a:t>
            </a:r>
          </a:p>
          <a:p>
            <a:pPr marL="0" lvl="7" indent="0" hangingPunct="0">
              <a:spcBef>
                <a:spcPts val="0"/>
              </a:spcBef>
              <a:spcAft>
                <a:spcPts val="567"/>
              </a:spcAft>
              <a:buNone/>
            </a:pPr>
            <a:r>
              <a:rPr lang="en-GB" sz="2800">
                <a:latin typeface="Noto Sans Regular" pitchFamily="34"/>
              </a:rPr>
              <a:t>Gebruiker mag software alleen gebruiken als hij geen verplichtingen heeft die in confict zijn met voorwaarden GPL.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LGPL		Minder restrictief voor gebruik door closed</a:t>
            </a:r>
          </a:p>
          <a:p>
            <a:pPr marL="0" lvl="7" indent="0" hangingPunct="0">
              <a:buNone/>
            </a:pPr>
            <a:r>
              <a:rPr lang="en-GB" sz="2800">
                <a:latin typeface="Noto Sans Regular" pitchFamily="34"/>
              </a:rPr>
              <a:t>closed source software m.b.t. gebruik  libraries en andere afhankelijkheden.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8E930F94-2415-4313-85D3-43E042693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F8E7674-9BFF-42B5-8BAE-91178221C362}" type="slidenum">
              <a:t>25</a:t>
            </a:fld>
            <a:r>
              <a:rPr lang="en-GB"/>
              <a:t> /</a:t>
            </a: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44594D77-495A-4043-9650-C0D446524084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4000" y="1850400"/>
            <a:ext cx="9792000" cy="330372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GPLv3		Bevat o.a. maatregelen tegen 			</a:t>
            </a:r>
          </a:p>
          <a:p>
            <a:pPr marL="0" lvl="7" indent="0" hangingPunct="0">
              <a:buNone/>
            </a:pPr>
            <a:r>
              <a:rPr lang="en-GB" sz="2800">
                <a:latin typeface="Noto Sans Regular" pitchFamily="34"/>
              </a:rPr>
              <a:t>ontwikkelingen als softwarepatenten en drm.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AD6CECBB-EF74-4B95-949F-49B6CFBCA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289A0C4-E720-40CB-8B05-167DB5126AF7}" type="slidenum">
              <a:t>26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3A10291-1739-4BA4-8F26-A6C441634B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Andere licenties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62B258F-9D17-4850-BA1E-0FA3F053973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867680"/>
            <a:ext cx="8568000" cy="341172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Binnen de FOSS wereld zijn er behalve de GPL nog veel meer licenties. Hieronder o.a.: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Apache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BSD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MIT</a:t>
            </a:r>
          </a:p>
          <a:p>
            <a:pPr lvl="0" algn="l">
              <a:spcAft>
                <a:spcPts val="0"/>
              </a:spcAft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Mozilla</a:t>
            </a:r>
          </a:p>
          <a:p>
            <a:pPr lvl="0" algn="l">
              <a:spcBef>
                <a:spcPts val="283"/>
              </a:spcBef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Dit zijn vaker permissive licenties → Bevat geen restricties.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C1FEDB76-0F14-4AC9-B64C-926967250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A40F467-12B4-4C5B-A3FC-C8918E4D2568}" type="slidenum">
              <a:t>27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331A1F-CFCA-444D-984F-051C50575E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Andere vormen van Free en Open Source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BFFC291-176C-4B82-86EF-B3500A2086C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531520"/>
            <a:ext cx="8568000" cy="165204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Behalve gericht op software zijn er nog andere vormen van Free en Open Source.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Open Hardware	Risc V, POWER, Arduino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Open Content		Open Clipart Wikipedia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A32522FF-AEE6-4D9C-AE50-C4A9AFC1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7DBF25-8CC4-4D91-BCAA-F90F40C5E85B}" type="slidenum">
              <a:t>28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F0EEFF-2C45-4306-B161-7DA81018EF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845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Voordelen van Free and 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8FA2F78-55EA-4FDD-A62A-A25514A2711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4000" y="1693080"/>
            <a:ext cx="9792000" cy="390492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Persoonlijke controle, ook wat betreft aanpassen van software.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 i="1">
                <a:latin typeface="Noto Sans Regular" pitchFamily="34"/>
              </a:rPr>
              <a:t>Geen</a:t>
            </a:r>
            <a:r>
              <a:rPr lang="en-GB" sz="2400">
                <a:latin typeface="Noto Sans Regular" pitchFamily="34"/>
              </a:rPr>
              <a:t> ongemakken als: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Het moeten invullen van activatiecodes.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Software die slechts voor beperkte periode waarna opnieuw moet worden betaald (voor een upgrade)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Incompatibiliteit tussen versies om de gebruiker te dwingen een upgrade te kopen.</a:t>
            </a:r>
          </a:p>
          <a:p>
            <a:pPr marL="0" lvl="1" indent="0" hangingPunct="0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Incomatibiliteit en slecht functioneren door anti-kopiëermechanismen.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DAADFA0-B72C-4834-A707-1F75BC035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862B336-FC92-4BF9-B603-D0C9A3234794}" type="slidenum">
              <a:t>29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6E6040-F3CB-46C4-B5C8-9FE3E95EEC9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Voordelen van Free and 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94F086-66CD-465C-9D9C-403652C2F43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2115000"/>
            <a:ext cx="9576000" cy="248508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Ontbreken van Vendor Lock-in.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Onafhankelijkheid van grote softwarebedrijven.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Privacy en security en stabiliteit. Vertrouwen is goed,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controle is beter.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of slechts zeer weinig kosten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Kwaliteit en efficiency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Samenwerking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E2AB4A17-3085-4019-8CE5-18737118F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56F4407-79D0-4A4C-A1E4-223AC4E9D3D3}" type="slidenum">
              <a:t>3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F46F0B4-E18D-40A8-815E-51808DD8FD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638360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I.t.t. propriëtaire software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44CB9E9-0FCD-4C78-B24D-7FDBB33CBFB0}"/>
              </a:ext>
            </a:extLst>
          </p:cNvPr>
          <p:cNvSpPr txBox="1"/>
          <p:nvPr/>
        </p:nvSpPr>
        <p:spPr>
          <a:xfrm>
            <a:off x="864000" y="2408760"/>
            <a:ext cx="8280000" cy="1896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pPr marL="0" marR="0" lvl="0" indent="0" algn="l" hangingPunct="0">
              <a:buSzPct val="45000"/>
              <a:buFont typeface="StarSymbol"/>
              <a:buChar char="●"/>
              <a:tabLst/>
            </a:pPr>
            <a:r>
              <a:rPr lang="en-GB" sz="2800" b="0" i="0" u="none" strike="noStrike" kern="1200">
                <a:ln>
                  <a:noFill/>
                </a:ln>
                <a:latin typeface="Noto Sans Regular" pitchFamily="34"/>
                <a:ea typeface="DejaVu Sans" pitchFamily="2"/>
                <a:cs typeface="DejaVu Sans" pitchFamily="2"/>
              </a:rPr>
              <a:t>Software onder restrictieve copyright</a:t>
            </a:r>
          </a:p>
          <a:p>
            <a:pPr marL="0" marR="0" lvl="0" indent="0" algn="l" hangingPunct="0">
              <a:buSzPct val="45000"/>
              <a:buFont typeface="StarSymbol"/>
              <a:buChar char="●"/>
              <a:tabLst/>
            </a:pPr>
            <a:r>
              <a:rPr lang="en-GB" sz="2800" b="0" i="0" u="none" strike="noStrike" kern="1200">
                <a:ln>
                  <a:noFill/>
                </a:ln>
                <a:latin typeface="Noto Sans Regular" pitchFamily="34"/>
                <a:ea typeface="DejaVu Sans" pitchFamily="2"/>
                <a:cs typeface="DejaVu Sans" pitchFamily="2"/>
              </a:rPr>
              <a:t>licentie → rechten van de copyrighthouder</a:t>
            </a:r>
          </a:p>
          <a:p>
            <a:pPr marL="0" marR="0" lvl="0" indent="0" algn="l" hangingPunct="0">
              <a:buSzPct val="45000"/>
              <a:buFont typeface="StarSymbol"/>
              <a:buChar char="●"/>
              <a:tabLst/>
            </a:pPr>
            <a:r>
              <a:rPr lang="en-GB" sz="2800" b="0" i="0" u="none" strike="noStrike" kern="1200">
                <a:ln>
                  <a:noFill/>
                </a:ln>
                <a:latin typeface="Noto Sans Regular" pitchFamily="34"/>
                <a:ea typeface="DejaVu Sans" pitchFamily="2"/>
                <a:cs typeface="DejaVu Sans" pitchFamily="2"/>
              </a:rPr>
              <a:t>Broncode gebruikelijk verborgen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DD94230B-485A-4230-A0AF-FA8AACD2D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280B57-CA44-450F-88A8-45DE73C9B769}" type="slidenum">
              <a:t>30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BDA5B5-D015-4B70-AD15-899815A067A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Uitdagingen bij Free and 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1265283-B56F-4DE7-A757-2069FF55E7C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2148480"/>
            <a:ext cx="9576000" cy="213012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Afhankelijkheid van usersupport wat betreft security, bugs 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ontbrekende features.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Hardware en software compatibiliteit.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Zekerheid op doorontwikkeling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Migratiekosten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Ontbrekende applicaties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DAF937FD-2209-4444-98BC-F94C7B3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F3DE8B2-9C4A-406F-A991-F4308C0B73B6}" type="slidenum">
              <a:t>31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AA7D04-DB24-4767-AF3A-614339A1546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Free and Open Source Software en cross-platform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30C71A2-A81D-4B34-A756-9145E3A4D4A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8000" y="2192040"/>
            <a:ext cx="9576000" cy="3195000"/>
          </a:xfrm>
        </p:spPr>
        <p:txBody>
          <a:bodyPr anchor="ctr"/>
          <a:lstStyle/>
          <a:p>
            <a:pPr lvl="0" algn="l"/>
            <a:r>
              <a:rPr lang="en-GB" sz="2400">
                <a:latin typeface="Noto Sans Regular" pitchFamily="34"/>
              </a:rPr>
              <a:t>Veel Free and Open Source Software is cross-platform</a:t>
            </a:r>
          </a:p>
          <a:p>
            <a:pPr lvl="0" algn="l"/>
            <a:r>
              <a:rPr lang="en-GB" sz="2400">
                <a:latin typeface="Noto Sans Regular" pitchFamily="34"/>
              </a:rPr>
              <a:t>→ draait op meerdere besturingssystemen en / of hardware.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Windows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Linux (en andere Unix achtigen)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Mac</a:t>
            </a:r>
          </a:p>
          <a:p>
            <a:pPr lvl="0" algn="l"/>
            <a:r>
              <a:rPr lang="en-GB" sz="2400">
                <a:latin typeface="Noto Sans Regular" pitchFamily="34"/>
              </a:rPr>
              <a:t>Linux en BSD draaien op verschillende hardware platformen. Servers, desktops, embedded systemen (Raspberry Pi)</a:t>
            </a:r>
          </a:p>
          <a:p>
            <a:pPr lvl="0" algn="l"/>
            <a:r>
              <a:rPr lang="en-GB" sz="2400">
                <a:latin typeface="Noto Sans Regular" pitchFamily="34"/>
              </a:rPr>
              <a:t>En processor architecturen</a:t>
            </a:r>
          </a:p>
          <a:p>
            <a:pPr lvl="0" algn="l"/>
            <a:r>
              <a:rPr lang="en-GB" sz="2400">
                <a:latin typeface="Noto Sans Regular" pitchFamily="34"/>
              </a:rPr>
              <a:t>X86(-64), POWER, ARM, Risc V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C5C1E1A5-CF31-4A17-926D-57A97496B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57DFC0-4DDE-4E10-AD64-CF6567677AA6}" type="slidenum">
              <a:t>32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00839-1401-4C17-81F9-F6758767F90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Wat heb ik als Windowsgebruiker aan FOSS?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DF8599-7F95-4607-AD6D-135FF41CAF3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1879919"/>
            <a:ext cx="9720000" cy="362448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Voor Windows is er veel FOSS beschikbaar met alternatieven voor populaire en dure commerciële pakketten.</a:t>
            </a:r>
          </a:p>
          <a:p>
            <a:pPr lvl="0" algn="l">
              <a:spcAft>
                <a:spcPts val="0"/>
              </a:spcAft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aanschaf kosten.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dure abonnementsvorm.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shareware met beperkte functionaliteit of zeer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beperkte gebruikksduur.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beperkte gebruikstermijn of gedwongen upgrade.</a:t>
            </a:r>
          </a:p>
          <a:p>
            <a:pPr lvl="0" algn="l">
              <a:buSzPct val="45000"/>
              <a:buFont typeface="StarSymbol"/>
              <a:buChar char="●"/>
            </a:pPr>
            <a:endParaRPr lang="en-GB" sz="2400">
              <a:latin typeface="Noto Sans Regular" pitchFamily="3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99EE2EE1-10F9-46CB-954D-C7CB33D06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1C5AC3-99E6-4263-939E-BE0E0584EB76}" type="slidenum">
              <a:t>33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70C025-FA90-4D7A-B3F7-1A42FE1EFBE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Wat heb ik als Windowsgebruiker aan FOSS?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C01434E-CE20-4664-B837-B4747A25BCC2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1922040"/>
            <a:ext cx="9576000" cy="354996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Geen activatiecodes.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Betrekkelijk veilig downloaden.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De vrijheid te verspreiden.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Goede uitwisselbaarheid van bestanden tussen verschillende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FOSS Projecten.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Redelijk tot goede uitwisselbaarheid van bestanden met een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aantal propritaire pakketten.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Veel van deze pakketten zijn cross-platform en draaien ook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op andere besturingssystemen.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400">
                <a:latin typeface="Noto Sans Regular" pitchFamily="34"/>
              </a:rPr>
              <a:t>Veel software is Nederlands en goed gedocumenteerd.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E109B209-93DA-488C-92A8-8EFA0256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0EAF465-023E-482C-B61A-C1B0A63D6FB9}" type="slidenum">
              <a:t>34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607614-E65E-416D-B375-5B17BA5845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3EA0BF-D91C-4892-A32B-6C862D076D9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1701360"/>
            <a:ext cx="9720000" cy="293436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Grafisch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Gimp				fotobewerkingsprogramma			</a:t>
            </a:r>
            <a:r>
              <a:rPr lang="en-GB">
                <a:latin typeface="Noto Sans Regular" pitchFamily="34"/>
                <a:hlinkClick r:id="rId3"/>
              </a:rPr>
              <a:t>www.gimp.org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Krita				painting programma				</a:t>
            </a:r>
            <a:r>
              <a:rPr lang="en-GB">
                <a:latin typeface="Noto Sans Regular" pitchFamily="34"/>
                <a:hlinkClick r:id="rId4"/>
              </a:rPr>
              <a:t>www.krita.org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MtPaint			licht paint programma				</a:t>
            </a:r>
            <a:r>
              <a:rPr lang="en-GB" sz="1600">
                <a:latin typeface="Noto Sans Regular" pitchFamily="34"/>
                <a:hlinkClick r:id="rId5"/>
              </a:rPr>
              <a:t>http://mtpaint.sourceforge.net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Paint.net			licht tekenprogramma (Windows)	</a:t>
            </a:r>
            <a:r>
              <a:rPr lang="en-GB">
                <a:latin typeface="Noto Sans Regular" pitchFamily="34"/>
                <a:hlinkClick r:id="rId6"/>
              </a:rPr>
              <a:t>www.getpaint.net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Darktable			lichttafel en RAW bewerking		</a:t>
            </a:r>
            <a:r>
              <a:rPr lang="en-GB">
                <a:latin typeface="Noto Sans Regular" pitchFamily="34"/>
                <a:hlinkClick r:id="rId7"/>
              </a:rPr>
              <a:t>www.darktable.org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RAWTherapee		RAW bewerking						</a:t>
            </a:r>
            <a:r>
              <a:rPr lang="en-GB">
                <a:latin typeface="Noto Sans Regular" pitchFamily="34"/>
                <a:hlinkClick r:id="rId8"/>
              </a:rPr>
              <a:t>www.rawtherapee.com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Blender			3D Computer grafische software	</a:t>
            </a:r>
            <a:r>
              <a:rPr lang="en-GB">
                <a:latin typeface="Noto Sans Regular" pitchFamily="34"/>
                <a:hlinkClick r:id="rId9"/>
              </a:rPr>
              <a:t>www.blender.org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Inkscape			2D Vectortekenprogramm			</a:t>
            </a:r>
            <a:r>
              <a:rPr lang="en-GB">
                <a:latin typeface="Noto Sans Regular" pitchFamily="34"/>
                <a:hlinkClick r:id="rId10"/>
              </a:rPr>
              <a:t>www.inkscape.org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Digikam			Foto beheer programma			</a:t>
            </a:r>
            <a:r>
              <a:rPr lang="en-GB">
                <a:latin typeface="Noto Sans Regular" pitchFamily="34"/>
                <a:hlinkClick r:id="rId11"/>
              </a:rPr>
              <a:t>www.digikam.org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EB20859C-6D6F-497F-8F17-D2412FC06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62B44C-1935-426A-A06E-801B80DBFB82}" type="slidenum">
              <a:t>35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2B1B3F-DFE9-4948-B088-373844AA7B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FD05EE4-FD23-4D9A-BD0E-FA5D24920BC9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319480"/>
            <a:ext cx="9576000" cy="264851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CAD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BRL-CAD				3D Solid Modelling				</a:t>
            </a:r>
            <a:r>
              <a:rPr lang="en-GB">
                <a:latin typeface="Noto Sans Regular" pitchFamily="34"/>
                <a:hlinkClick r:id="rId3"/>
              </a:rPr>
              <a:t>www.brlcad.org</a:t>
            </a:r>
            <a:r>
              <a:rPr lang="en-GB">
                <a:latin typeface="Noto Sans Regular" pitchFamily="34"/>
              </a:rPr>
              <a:t>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FreeCAD				3D CAD programma			</a:t>
            </a:r>
            <a:r>
              <a:rPr lang="en-GB">
                <a:latin typeface="Noto Sans Regular" pitchFamily="34"/>
                <a:hlinkClick r:id="rId4"/>
              </a:rPr>
              <a:t>www.freecad.org</a:t>
            </a:r>
            <a:r>
              <a:rPr lang="en-GB">
                <a:latin typeface="Noto Sans Regular" pitchFamily="34"/>
              </a:rPr>
              <a:t>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LibreCAD 				2D CAD Programma			</a:t>
            </a:r>
            <a:r>
              <a:rPr lang="en-GB">
                <a:latin typeface="Noto Sans Regular" pitchFamily="34"/>
                <a:hlinkClick r:id="rId5"/>
              </a:rPr>
              <a:t>www.librecad.org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KiCad					CAD Electronisch Ontwerp		</a:t>
            </a:r>
            <a:r>
              <a:rPr lang="en-GB">
                <a:latin typeface="Noto Sans Regular" pitchFamily="34"/>
                <a:hlinkClick r:id="rId6"/>
              </a:rPr>
              <a:t>www.kicad-pcb.org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Open Circuit Design	CAD Electronisch Ontwerp		</a:t>
            </a:r>
            <a:r>
              <a:rPr lang="en-GB" sz="1600">
                <a:latin typeface="Noto Sans Regular" pitchFamily="34"/>
                <a:hlinkClick r:id="rId7"/>
              </a:rPr>
              <a:t>http://opencircuitdesign.com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53DF3F7-A926-44A1-BECD-956040F16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B95641-8214-4F59-BFCB-C676408CFCF3}" type="slidenum">
              <a:t>36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9C478C-4C5C-4DDA-A830-446B22D163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A6AB83-5482-4C56-8B78-FEFD63A12BC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319480"/>
            <a:ext cx="9576000" cy="264851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Kantoor-toepassingen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Libre-Office			Compleet officepakket			</a:t>
            </a:r>
            <a:r>
              <a:rPr lang="en-GB">
                <a:latin typeface="Noto Sans Regular" pitchFamily="34"/>
                <a:hlinkClick r:id="rId3"/>
              </a:rPr>
              <a:t>www.libreoffice.org</a:t>
            </a:r>
            <a:r>
              <a:rPr lang="en-GB">
                <a:latin typeface="Noto Sans Regular" pitchFamily="34"/>
              </a:rPr>
              <a:t>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Open-Office			Compleet officepakket			</a:t>
            </a:r>
            <a:r>
              <a:rPr lang="en-GB">
                <a:latin typeface="Noto Sans Regular" pitchFamily="34"/>
                <a:hlinkClick r:id="rId4"/>
              </a:rPr>
              <a:t>www.openoffice.org</a:t>
            </a:r>
            <a:r>
              <a:rPr lang="en-GB">
                <a:latin typeface="Noto Sans Regular" pitchFamily="34"/>
              </a:rPr>
              <a:t>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PDFedit				PDF’s bewerken				</a:t>
            </a:r>
            <a:r>
              <a:rPr lang="en-GB">
                <a:latin typeface="Noto Sans Regular" pitchFamily="34"/>
                <a:hlinkClick r:id="rId5"/>
              </a:rPr>
              <a:t>www.pdfedit.cz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Evince					PDF’s lezen						</a:t>
            </a:r>
            <a:r>
              <a:rPr lang="en-GB" sz="1400">
                <a:latin typeface="Noto Sans Regular" pitchFamily="34"/>
                <a:hlinkClick r:id="rId6"/>
              </a:rPr>
              <a:t>http://wiki.gnome.org/Apps/Evince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Scribus  				Desktop Publishing				</a:t>
            </a:r>
            <a:r>
              <a:rPr lang="en-GB">
                <a:latin typeface="Noto Sans Regular" pitchFamily="34"/>
                <a:hlinkClick r:id="rId7"/>
              </a:rPr>
              <a:t>www.scribus.net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GnuCash				Boekhoudpakket				</a:t>
            </a:r>
            <a:r>
              <a:rPr lang="en-GB">
                <a:latin typeface="Noto Sans Regular" pitchFamily="34"/>
                <a:hlinkClick r:id="rId8"/>
              </a:rPr>
              <a:t>www.gnucash.org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245534E8-1017-4706-BDA3-E7C5B2E3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71387B5-5148-44D8-B175-37F0856CADDA}" type="slidenum">
              <a:t>37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33A546-FC81-4DFF-B902-249E19A82C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6005AAB-7AFC-46F4-A957-87BB93D48B9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1820160"/>
            <a:ext cx="9576000" cy="335916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Gis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Viking					GPS data editor en	analyse		</a:t>
            </a:r>
            <a:r>
              <a:rPr lang="en-GB" sz="1400">
                <a:latin typeface="Noto Sans Regular" pitchFamily="34"/>
                <a:hlinkClick r:id="rId3"/>
              </a:rPr>
              <a:t>www.sourceforge.net/projectsviking</a:t>
            </a:r>
          </a:p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Web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Firefox					Browser							</a:t>
            </a:r>
            <a:r>
              <a:rPr lang="en-GB">
                <a:latin typeface="Noto Sans Regular" pitchFamily="34"/>
                <a:hlinkClick r:id="rId4"/>
              </a:rPr>
              <a:t>www.mozilla.org</a:t>
            </a:r>
            <a:r>
              <a:rPr lang="en-GB">
                <a:latin typeface="Noto Sans Regular" pitchFamily="34"/>
              </a:rPr>
              <a:t>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Chromium				Browser							</a:t>
            </a:r>
            <a:r>
              <a:rPr lang="en-GB" sz="1400">
                <a:latin typeface="Noto Sans Regular" pitchFamily="34"/>
                <a:hlinkClick r:id="rId5"/>
              </a:rPr>
              <a:t>https://chromium.woolyss.com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WordPress				Websites maken en beheren		</a:t>
            </a:r>
            <a:r>
              <a:rPr lang="en-GB">
                <a:latin typeface="Noto Sans Regular" pitchFamily="34"/>
                <a:hlinkClick r:id="rId6"/>
              </a:rPr>
              <a:t>www.wordpress.com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Joomla					Websites maken en beheren		</a:t>
            </a:r>
            <a:r>
              <a:rPr lang="en-GB">
                <a:latin typeface="Noto Sans Regular" pitchFamily="34"/>
                <a:hlinkClick r:id="rId7"/>
              </a:rPr>
              <a:t>www.joomla.org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Drupal  				Websites maken en beheren		</a:t>
            </a:r>
            <a:r>
              <a:rPr lang="en-GB">
                <a:latin typeface="Noto Sans Regular" pitchFamily="34"/>
                <a:hlinkClick r:id="rId8"/>
              </a:rPr>
              <a:t>www.drupal.org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Thunderbird			Mail								</a:t>
            </a:r>
            <a:r>
              <a:rPr lang="en-GB">
                <a:latin typeface="Noto Sans Regular" pitchFamily="34"/>
                <a:hlinkClick r:id="rId9"/>
              </a:rPr>
              <a:t>www.thunderbird.net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F7EA868A-633D-4F7D-AC91-8F299839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FFDD763-8694-40BC-BF37-9EDF4BD3217C}" type="slidenum">
              <a:t>38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D27A1B-2A51-4894-A449-F4A9D31471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5CDFE6C-FDA9-482D-A77D-3B9AECE1BC5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247120"/>
            <a:ext cx="9576000" cy="315395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>
                <a:latin typeface="Noto Sans Regular" pitchFamily="34"/>
              </a:rPr>
              <a:t>			</a:t>
            </a:r>
          </a:p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Simulatie</a:t>
            </a:r>
            <a:r>
              <a:rPr lang="en-GB">
                <a:latin typeface="Noto Sans Regular" pitchFamily="34"/>
              </a:rPr>
              <a:t>				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Flightgear				Vluchtsimulator				</a:t>
            </a:r>
            <a:r>
              <a:rPr lang="en-GB">
                <a:latin typeface="Noto Sans Regular" pitchFamily="34"/>
                <a:hlinkClick r:id="rId3"/>
              </a:rPr>
              <a:t>www.flightgear.org</a:t>
            </a:r>
          </a:p>
          <a:p>
            <a:pPr lvl="0" algn="l">
              <a:buSzPct val="45000"/>
              <a:buFont typeface="StarSymbol"/>
              <a:buChar char="●"/>
            </a:pPr>
            <a:endParaRPr lang="en-GB">
              <a:latin typeface="Noto Sans Regular" pitchFamily="34"/>
            </a:endParaRPr>
          </a:p>
          <a:p>
            <a:pPr lvl="0" algn="l"/>
            <a:r>
              <a:rPr lang="en-GB" sz="2800">
                <a:latin typeface="Noto Sans Regular" pitchFamily="34"/>
              </a:rPr>
              <a:t>Media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Handbrake				Video conversie				</a:t>
            </a:r>
            <a:r>
              <a:rPr lang="en-GB">
                <a:latin typeface="Noto Sans Regular" pitchFamily="34"/>
                <a:hlinkClick r:id="rId4"/>
              </a:rPr>
              <a:t>https://handbrake.fr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VLC					Video afspelen					</a:t>
            </a:r>
            <a:r>
              <a:rPr lang="en-GB">
                <a:latin typeface="Noto Sans Regular" pitchFamily="34"/>
                <a:hlinkClick r:id="rId5"/>
              </a:rPr>
              <a:t>www.videolan.org/vlc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Kdenlive				Video bewerken				</a:t>
            </a:r>
            <a:r>
              <a:rPr lang="en-GB">
                <a:latin typeface="Noto Sans Regular" pitchFamily="34"/>
                <a:hlinkClick r:id="rId6"/>
              </a:rPr>
              <a:t>www.kdenlive.org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Audacity				Audio conversie 				</a:t>
            </a:r>
            <a:r>
              <a:rPr lang="en-GB">
                <a:latin typeface="Noto Sans Regular" pitchFamily="34"/>
                <a:hlinkClick r:id="rId7"/>
              </a:rPr>
              <a:t>www.audacityteam.org</a:t>
            </a:r>
          </a:p>
          <a:p>
            <a:pPr marL="0" lvl="8" indent="0" hangingPunct="0">
              <a:buNone/>
            </a:pPr>
            <a:r>
              <a:rPr lang="en-GB">
                <a:latin typeface="Noto Sans Regular" pitchFamily="34"/>
              </a:rPr>
              <a:t>     	 en bewerken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AC714266-A755-4F15-A36C-39A68A835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1F21714-627A-4285-8621-95F1517417BE}" type="slidenum">
              <a:t>39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DA3C3B-8B31-4CB1-A227-7C132C3441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Welke FOSS is er dan en waar kan ik die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E14B04-FBDE-409E-823E-B3742F4A0F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319480"/>
            <a:ext cx="9576000" cy="264851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3200">
                <a:latin typeface="Noto Sans Regular" pitchFamily="34"/>
              </a:rPr>
              <a:t>Games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0AD					Readtime Strategy oudheid			</a:t>
            </a:r>
            <a:r>
              <a:rPr lang="en-GB">
                <a:latin typeface="Noto Sans Regular" pitchFamily="34"/>
                <a:hlinkClick r:id="rId3"/>
              </a:rPr>
              <a:t>www.play0ad.com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Battle for Wesnoth		Turnbased Stratigy					</a:t>
            </a:r>
            <a:r>
              <a:rPr lang="en-GB">
                <a:latin typeface="Noto Sans Regular" pitchFamily="34"/>
                <a:hlinkClick r:id="rId4"/>
              </a:rPr>
              <a:t>www.wesnoth.org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FreeCiv				Civilization sim						</a:t>
            </a:r>
            <a:r>
              <a:rPr lang="en-GB">
                <a:latin typeface="Noto Sans Regular" pitchFamily="34"/>
                <a:hlinkClick r:id="rId5"/>
              </a:rPr>
              <a:t>www.freeciv.org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OpenTTD				Transport sim						</a:t>
            </a:r>
            <a:r>
              <a:rPr lang="en-GB">
                <a:latin typeface="Noto Sans Regular" pitchFamily="34"/>
                <a:hlinkClick r:id="rId6"/>
              </a:rPr>
              <a:t>www.openttd.org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Warzone2100  			Realtime Strategy 2100			</a:t>
            </a:r>
            <a:r>
              <a:rPr lang="en-GB">
                <a:latin typeface="Noto Sans Regular" pitchFamily="34"/>
                <a:hlinkClick r:id="rId7"/>
              </a:rPr>
              <a:t>www.wz2100.net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Xonotic				First Person shooter				</a:t>
            </a:r>
            <a:r>
              <a:rPr lang="en-GB">
                <a:latin typeface="Noto Sans Regular" pitchFamily="34"/>
                <a:hlinkClick r:id="rId8"/>
              </a:rPr>
              <a:t>www.xonotic.org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Speed Dreams			Racing								</a:t>
            </a:r>
            <a:r>
              <a:rPr lang="en-GB">
                <a:latin typeface="Noto Sans Regular" pitchFamily="34"/>
                <a:hlinkClick r:id="rId9"/>
              </a:rPr>
              <a:t>www.speed-dreams.org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6E6A460A-000C-4129-9442-BAAA2F652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79D397C-4767-4EAC-B850-D463336738BF}" type="slidenum">
              <a:t>4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8F65D6-2E5A-444D-99D0-0B928A4931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FOSS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3A6735-EDA8-4948-B332-51C8BCEFE51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758239"/>
            <a:ext cx="9072000" cy="2477880"/>
          </a:xfrm>
        </p:spPr>
        <p:txBody>
          <a:bodyPr anchor="ctr"/>
          <a:lstStyle/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Waarborgt de burgerrechten van de gebruikers.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Aan de hand van 4 essentiële vrijheden.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Andere voordelen kunnen zijn: lagere kosten,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verbeterde security en stabiliteit (malware)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educatie en meer controle voor de gebruiker.</a:t>
            </a:r>
          </a:p>
          <a:p>
            <a:pPr lvl="0" algn="l">
              <a:buSzPct val="45000"/>
              <a:buFont typeface="StarSymbol"/>
              <a:buChar char="●"/>
            </a:pPr>
            <a:endParaRPr lang="en-GB" sz="2800">
              <a:latin typeface="Noto Sans Regular" pitchFamily="3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D5765925-CAFE-4C47-9B76-DBC4A11FB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9B5742B-BF78-4978-9A34-B702E288BF88}" type="slidenum">
              <a:t>40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E39402-339E-49AA-A6D2-0A8D1A4E661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Waar kan ik de documentatie en support van FOSS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CFBB37E-CD49-423D-9FCF-799DDAE0669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16000" y="1927439"/>
            <a:ext cx="9720000" cy="357732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600">
                <a:latin typeface="Noto Sans Regular" pitchFamily="34"/>
              </a:rPr>
              <a:t>Documentatie: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Wordt vaak meegeleverd.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Staat op de site van het programma.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Van grotere pakketten (Gimp, Libre Office) uitgebreide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tutorials op internet, vaak zelfs in meerdere talen.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Boeken (Libre Office) Soms zelfs als download.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HCC! Noord-Limburg Open Source werkgroep 4e en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 sz="2600">
                <a:latin typeface="Noto Sans Regular" pitchFamily="34"/>
              </a:rPr>
              <a:t>wanneer beschikbaar de 5e dinsdag van de maand.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337D291E-31A1-4417-91FD-D112CFC3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7E696D3-BD1F-46B6-BC95-7E3D932EFB7C}" type="slidenum">
              <a:t>41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55A5D6-4ADE-4AFF-97AB-A69832C7E00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Waar kan ik meer informatie over FOSS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34AF85E-E9E3-4793-B25F-3C6DEF53E37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089800"/>
            <a:ext cx="9576000" cy="325367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600">
                <a:latin typeface="Noto Sans Regular" pitchFamily="34"/>
              </a:rPr>
              <a:t>Hier volgen een aantal links:</a:t>
            </a:r>
          </a:p>
          <a:p>
            <a:pPr lvl="0" algn="l">
              <a:spcAft>
                <a:spcPts val="567"/>
              </a:spcAft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3"/>
              </a:rPr>
              <a:t>https://nl.wikipedia.org/wiki/Vrije_software_en_opensourcesoftware</a:t>
            </a:r>
          </a:p>
          <a:p>
            <a:pPr marL="0" lvl="8" indent="0" hangingPunct="0">
              <a:spcBef>
                <a:spcPts val="0"/>
              </a:spcBef>
              <a:spcAft>
                <a:spcPts val="567"/>
              </a:spcAft>
              <a:buNone/>
            </a:pPr>
            <a:r>
              <a:rPr lang="en-GB">
                <a:latin typeface="Noto Sans Regular" pitchFamily="34"/>
              </a:rPr>
              <a:t>							 Algemene informatie over FOSS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4"/>
              </a:rPr>
              <a:t>www.gnu.org</a:t>
            </a:r>
            <a:r>
              <a:rPr lang="en-GB">
                <a:latin typeface="Noto Sans Regular" pitchFamily="34"/>
              </a:rPr>
              <a:t>									De organisatie achter de GPL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5"/>
              </a:rPr>
              <a:t>www.bitsoffreedom.nl</a:t>
            </a:r>
            <a:r>
              <a:rPr lang="en-GB">
                <a:latin typeface="Noto Sans Regular" pitchFamily="34"/>
              </a:rPr>
              <a:t>							Houdt zich bezig met digitale 														aspecten van mensenrechten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6"/>
              </a:rPr>
              <a:t>https://alternativeto.net</a:t>
            </a:r>
            <a:r>
              <a:rPr lang="en-GB">
                <a:latin typeface="Noto Sans Regular" pitchFamily="34"/>
              </a:rPr>
              <a:t>						Zoek een alternetief voor: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7"/>
              </a:rPr>
              <a:t>https://opensource.startpagina.nl/</a:t>
            </a:r>
            <a:r>
              <a:rPr lang="en-GB">
                <a:latin typeface="Noto Sans Regular" pitchFamily="34"/>
              </a:rPr>
              <a:t>#			Veel links naar FOSS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8"/>
              </a:rPr>
              <a:t>www.arduino.cc</a:t>
            </a:r>
            <a:r>
              <a:rPr lang="en-GB">
                <a:latin typeface="Noto Sans Regular" pitchFamily="34"/>
              </a:rPr>
              <a:t>								Open Source Microcontroller board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9"/>
              </a:rPr>
              <a:t>https://www.compusers.nl/software/open-source-software-windows</a:t>
            </a:r>
          </a:p>
          <a:p>
            <a:pPr marL="0" lvl="8" indent="0" hangingPunct="0">
              <a:buNone/>
            </a:pPr>
            <a:r>
              <a:rPr lang="en-GB">
                <a:latin typeface="Noto Sans Regular" pitchFamily="34"/>
              </a:rPr>
              <a:t> 							 Open Source bij Compusers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96AF852-D193-41E4-B962-715E11F03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8B69FF-8A57-4463-91C5-190C796454A4}" type="slidenum">
              <a:t>42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3E966F-A3FD-4068-AF34-858953AE1C4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Waar kan ik meer informatie over FOSS vinden?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2E1446E-53A3-4E54-90AD-4C4838DA4C8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360000" y="2161800"/>
            <a:ext cx="9576000" cy="3109679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600">
                <a:latin typeface="Noto Sans Regular" pitchFamily="34"/>
              </a:rPr>
              <a:t>Hier volgen een aantal links naar youtube filmpjes: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Handbrake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3"/>
              </a:rPr>
              <a:t>https://www.youtube.com/watch?v=GnUSddETXWI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Audacity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4"/>
              </a:rPr>
              <a:t>https://www.youtube.com/watch?v=fP5JCa_E-WI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Inkscape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5"/>
              </a:rPr>
              <a:t>https://www.youtube.com/watch?v=mal7tjDMJYA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Krita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6"/>
              </a:rPr>
              <a:t>https://www.youtube.com/watch?v=pOCpJ7Zc19o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</a:rPr>
              <a:t>Libre-Office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>
                <a:latin typeface="Noto Sans Regular" pitchFamily="34"/>
                <a:hlinkClick r:id="rId7"/>
              </a:rPr>
              <a:t>https://www.youtube.com/watch?v=Qo4n4AQvivI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1FB209BA-E488-4A39-B75F-861140C6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150190E-566E-4248-8CF8-DFF05E44E144}" type="slidenum">
              <a:t>5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0E92A60-6409-4AA3-89AB-66E42F484FB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17999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Propriëtare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D4E55D-4F47-4299-AA6A-F911913FB2F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377439"/>
            <a:ext cx="9072000" cy="123912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Rechten en controle over de software liggen geheel bij de copyrighthouder.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7366E6F3-C954-4CA2-A7FF-FA422B03F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8617E03-4C2F-411A-9B95-508B47B75218}" type="slidenum">
              <a:t>6</a:t>
            </a:fld>
            <a:r>
              <a:rPr lang="en-GB"/>
              <a:t> /</a:t>
            </a: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093BB5C6-89D2-4AFD-9C11-70EEB9FC1A9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274400"/>
            <a:ext cx="9072000" cy="3447720"/>
          </a:xfrm>
        </p:spPr>
        <p:txBody>
          <a:bodyPr anchor="ctr"/>
          <a:lstStyle/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FOSS operating systems (Linux en afgeleiden van BSD) worden overal ter wereld gebruikt op een verscheidenheid aan apparaten.</a:t>
            </a:r>
          </a:p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Vrije en Open Bron licenties worden door verschillende software projecten gebruikt.</a:t>
            </a:r>
          </a:p>
          <a:p>
            <a:pPr lvl="0" algn="l"/>
            <a:r>
              <a:rPr lang="en-GB" sz="2800">
                <a:latin typeface="Noto Sans Regular" pitchFamily="34"/>
              </a:rPr>
              <a:t>Vrije en Open Source Software bewegingen</a:t>
            </a:r>
          </a:p>
          <a:p>
            <a:pPr lvl="0" algn="l"/>
            <a:r>
              <a:rPr lang="en-GB" sz="2800">
                <a:latin typeface="Noto Sans Regular" pitchFamily="34"/>
              </a:rPr>
              <a:t>→Online sociale bewegingen achter productie en adoptie van FOSS.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E18E141D-46B3-4C5E-9A87-D0D097F9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C8FA29-BDA8-4CFE-93F0-FC814F8BCDDC}" type="slidenum">
              <a:t>7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84DB177-DA47-4B53-952E-5EF0478DAA5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954000"/>
            <a:ext cx="8568000" cy="1080000"/>
          </a:xfrm>
        </p:spPr>
        <p:txBody>
          <a:bodyPr>
            <a:spAutoFit/>
          </a:bodyPr>
          <a:lstStyle/>
          <a:p>
            <a:pPr lvl="0" algn="ctr"/>
            <a:r>
              <a:rPr lang="en-GB"/>
              <a:t>Free software </a:t>
            </a:r>
            <a:br>
              <a:rPr lang="en-GB"/>
            </a:br>
            <a:r>
              <a:rPr lang="en-GB"/>
              <a:t>Open Source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3D1F19F-3282-4116-9885-FF768FD9737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2065680"/>
            <a:ext cx="8063999" cy="3375720"/>
          </a:xfrm>
        </p:spPr>
        <p:txBody>
          <a:bodyPr anchor="ctr">
            <a:spAutoFit/>
          </a:bodyPr>
          <a:lstStyle/>
          <a:p>
            <a:pPr lvl="0" algn="l"/>
            <a:r>
              <a:rPr lang="en-GB" sz="2800">
                <a:latin typeface="Noto Sans Regular" pitchFamily="34"/>
              </a:rPr>
              <a:t>Ideeën achter Free software en Open Source</a:t>
            </a:r>
          </a:p>
          <a:p>
            <a:pPr lvl="0" algn="l">
              <a:spcAft>
                <a:spcPts val="567"/>
              </a:spcAft>
            </a:pPr>
            <a:r>
              <a:rPr lang="en-GB" sz="2800">
                <a:latin typeface="Noto Sans Regular" pitchFamily="34"/>
              </a:rPr>
              <a:t>Software: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Komen sterk overeen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Maar zijn </a:t>
            </a:r>
            <a:r>
              <a:rPr lang="en-GB" sz="2800" i="1">
                <a:latin typeface="Noto Sans Regular" pitchFamily="34"/>
              </a:rPr>
              <a:t>niet</a:t>
            </a:r>
            <a:r>
              <a:rPr lang="en-GB" sz="2800">
                <a:latin typeface="Noto Sans Regular" pitchFamily="34"/>
              </a:rPr>
              <a:t> het zelfde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Erachter zitten sterke filosofische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meningsverschillen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Staan voor visies gebaseerd op</a:t>
            </a:r>
          </a:p>
          <a:p>
            <a:pPr lvl="0" algn="l">
              <a:buSzPct val="45000"/>
              <a:buFont typeface="StarSymbol"/>
              <a:buChar char="●"/>
            </a:pPr>
            <a:r>
              <a:rPr lang="en-GB" sz="2800">
                <a:latin typeface="Noto Sans Regular" pitchFamily="34"/>
              </a:rPr>
              <a:t>fundamenteel verschillende waarden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D3D23690-EF35-4D65-9578-29B5655FE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CEFBD6-F61E-4335-A8D3-DF1B6C0E96CF}" type="slidenum">
              <a:t>8</a:t>
            </a:fld>
            <a:r>
              <a:rPr lang="en-GB"/>
              <a:t> /</a:t>
            </a: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A65D7EE7-3FF5-47E1-AAD4-869F9DEE074C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44000" y="753119"/>
            <a:ext cx="9720000" cy="427356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Free software 				→ sociale beweging</a:t>
            </a:r>
          </a:p>
          <a:p>
            <a:pPr lvl="0" algn="l"/>
            <a:r>
              <a:rPr lang="en-GB" sz="2800">
                <a:latin typeface="Noto Sans Regular" pitchFamily="34"/>
              </a:rPr>
              <a:t>						 			→ ethiek waarbij respect 	voor</a:t>
            </a:r>
          </a:p>
          <a:p>
            <a:pPr lvl="0" algn="l"/>
            <a:r>
              <a:rPr lang="en-GB" sz="2800">
                <a:latin typeface="Noto Sans Regular" pitchFamily="34"/>
              </a:rPr>
              <a:t>										de vrijheid van de gebruikers</a:t>
            </a:r>
          </a:p>
          <a:p>
            <a:pPr lvl="0" algn="l"/>
            <a:r>
              <a:rPr lang="en-GB" sz="2800">
                <a:latin typeface="Noto Sans Regular" pitchFamily="34"/>
              </a:rPr>
              <a:t>										essentieel en noodzakelijk is</a:t>
            </a:r>
          </a:p>
          <a:p>
            <a:pPr lvl="0" algn="l">
              <a:spcBef>
                <a:spcPts val="1134"/>
              </a:spcBef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Open Source software →	ontwikkel methodiek</a:t>
            </a:r>
          </a:p>
          <a:p>
            <a:pPr lvl="0" algn="l"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									→ de vraag hoe de software											kan worden verbeterd in</a:t>
            </a:r>
          </a:p>
          <a:p>
            <a:pPr lvl="0" algn="l"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										praktische zin.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BA1B8CC8-71D1-430C-BF90-4E8E61ACA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6B5E232-9597-46DB-9E7A-7F7F6132FDDD}" type="slidenum">
              <a:t>9</a:t>
            </a:fld>
            <a:r>
              <a:rPr lang="en-GB"/>
              <a:t> /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4819E2B-34AA-4490-813E-CF67D68D50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92000" y="1062000"/>
            <a:ext cx="8568000" cy="1080000"/>
          </a:xfrm>
        </p:spPr>
        <p:txBody>
          <a:bodyPr/>
          <a:lstStyle/>
          <a:p>
            <a:pPr lvl="0" algn="ctr"/>
            <a:r>
              <a:rPr lang="en-GB"/>
              <a:t>Free Software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103A6B-C193-49A2-99DD-C503B8746A97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792000" y="1983600"/>
            <a:ext cx="8712000" cy="1594080"/>
          </a:xfrm>
        </p:spPr>
        <p:txBody>
          <a:bodyPr anchor="ctr"/>
          <a:lstStyle/>
          <a:p>
            <a:pPr lvl="0" algn="l"/>
            <a:r>
              <a:rPr lang="en-GB" sz="2800">
                <a:latin typeface="Noto Sans Regular" pitchFamily="34"/>
              </a:rPr>
              <a:t>Volgens Richard Stallman gedefiniëerd als een zaak van vrijheid, niet prijs.</a:t>
            </a:r>
          </a:p>
          <a:p>
            <a:pPr lvl="0" algn="l">
              <a:spcBef>
                <a:spcPts val="567"/>
              </a:spcBef>
              <a:spcAft>
                <a:spcPts val="0"/>
              </a:spcAft>
            </a:pPr>
            <a:r>
              <a:rPr lang="en-GB" sz="2800">
                <a:latin typeface="Noto Sans Regular" pitchFamily="34"/>
              </a:rPr>
              <a:t>→ </a:t>
            </a:r>
            <a:r>
              <a:rPr lang="en-GB" sz="2800" i="1">
                <a:latin typeface="Noto Sans Regular" pitchFamily="34"/>
              </a:rPr>
              <a:t>4 essentiële vrijheden: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pres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mpress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1447</Words>
  <Application>Microsoft Office PowerPoint</Application>
  <PresentationFormat>Breedbeeld</PresentationFormat>
  <Paragraphs>352</Paragraphs>
  <Slides>42</Slides>
  <Notes>42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42</vt:i4>
      </vt:variant>
    </vt:vector>
  </HeadingPairs>
  <TitlesOfParts>
    <vt:vector size="51" baseType="lpstr">
      <vt:lpstr>Arial</vt:lpstr>
      <vt:lpstr>Calibri</vt:lpstr>
      <vt:lpstr>Liberation Sans</vt:lpstr>
      <vt:lpstr>Noto Sans Bold</vt:lpstr>
      <vt:lpstr>Noto Sans Regular</vt:lpstr>
      <vt:lpstr>OpenSymbol</vt:lpstr>
      <vt:lpstr>StarSymbol</vt:lpstr>
      <vt:lpstr>Impress</vt:lpstr>
      <vt:lpstr>Impress1</vt:lpstr>
      <vt:lpstr>FREE AND OPEN SOURCE  SOFTWARE</vt:lpstr>
      <vt:lpstr>Free and Open Source Software</vt:lpstr>
      <vt:lpstr>I.t.t. propriëtaire software</vt:lpstr>
      <vt:lpstr>FOSS</vt:lpstr>
      <vt:lpstr>Propriëtare software</vt:lpstr>
      <vt:lpstr>PowerPoint-presentatie</vt:lpstr>
      <vt:lpstr>Free software  Open Source software</vt:lpstr>
      <vt:lpstr>PowerPoint-presentatie</vt:lpstr>
      <vt:lpstr>Free Software</vt:lpstr>
      <vt:lpstr>Deze 4 vrijheden zijn:</vt:lpstr>
      <vt:lpstr>Open Source Software</vt:lpstr>
      <vt:lpstr>In de praktijk</vt:lpstr>
      <vt:lpstr>Geschiedenis</vt:lpstr>
      <vt:lpstr>1950 – 1980</vt:lpstr>
      <vt:lpstr>Vanaf ca. Eind jaren 60</vt:lpstr>
      <vt:lpstr>1980</vt:lpstr>
      <vt:lpstr>PowerPoint-presentatie</vt:lpstr>
      <vt:lpstr>Richard M. Stallman</vt:lpstr>
      <vt:lpstr>GNU Manifesto</vt:lpstr>
      <vt:lpstr>Linus Torvalds</vt:lpstr>
      <vt:lpstr>Free BSD en Net BSD</vt:lpstr>
      <vt:lpstr>Eric S. Raymond</vt:lpstr>
      <vt:lpstr>GPL en andere licenties</vt:lpstr>
      <vt:lpstr>GPL</vt:lpstr>
      <vt:lpstr>PowerPoint-presentatie</vt:lpstr>
      <vt:lpstr>Andere licenties</vt:lpstr>
      <vt:lpstr>Andere vormen van Free en Open Source</vt:lpstr>
      <vt:lpstr>Voordelen van Free and Open Source Software</vt:lpstr>
      <vt:lpstr>Voordelen van Free and Open Source Software</vt:lpstr>
      <vt:lpstr>Uitdagingen bij Free and Open Source Software</vt:lpstr>
      <vt:lpstr>Free and Open Source Software en cross-platform</vt:lpstr>
      <vt:lpstr>Wat heb ik als Windowsgebruiker aan FOSS?</vt:lpstr>
      <vt:lpstr>Wat heb ik als Windowsgebruiker aan FOSS?</vt:lpstr>
      <vt:lpstr>Welke FOSS is er dan en waar kan ik die vinden?</vt:lpstr>
      <vt:lpstr>Welke FOSS is er dan en waar kan ik die vinden?</vt:lpstr>
      <vt:lpstr>Welke FOSS is er dan en waar kan ik die vinden?</vt:lpstr>
      <vt:lpstr>Welke FOSS is er dan en waar kan ik die vinden?</vt:lpstr>
      <vt:lpstr>Welke FOSS is er dan en waar kan ik die vinden?</vt:lpstr>
      <vt:lpstr>Welke FOSS is er dan en waar kan ik die vinden?</vt:lpstr>
      <vt:lpstr>Waar kan ik de documentatie en support van FOSS vinden?</vt:lpstr>
      <vt:lpstr>Waar kan ik meer informatie over FOSS vinden?</vt:lpstr>
      <vt:lpstr>Waar kan ik meer informatie over FOSS vinden?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Impress</dc:title>
  <dc:creator>Peter</dc:creator>
  <cp:lastModifiedBy>Peter Nent</cp:lastModifiedBy>
  <cp:revision>45</cp:revision>
  <dcterms:created xsi:type="dcterms:W3CDTF">2019-08-21T00:44:18Z</dcterms:created>
  <dcterms:modified xsi:type="dcterms:W3CDTF">2019-09-15T14:46:43Z</dcterms:modified>
</cp:coreProperties>
</file>