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84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10693400" cy="756126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3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1B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76657" autoAdjust="0"/>
  </p:normalViewPr>
  <p:slideViewPr>
    <p:cSldViewPr>
      <p:cViewPr varScale="1">
        <p:scale>
          <a:sx n="93" d="100"/>
          <a:sy n="93" d="100"/>
        </p:scale>
        <p:origin x="1674" y="66"/>
      </p:cViewPr>
      <p:guideLst>
        <p:guide orient="horz" pos="2381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6FCB1C-3891-764B-986C-72393AD1FC81}" type="datetimeFigureOut">
              <a:rPr lang="nl-NL" smtClean="0"/>
              <a:t>8-1-2016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E56C9C-91C2-1F40-A3CA-7D2836FBD6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6362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4888" y="685800"/>
            <a:ext cx="48482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096720B4-F167-4421-A8A6-B3EEED21F3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21995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nl.wikipedia.org/wiki/Koppel_(natuurkunde)" TargetMode="External"/><Relationship Id="rId7" Type="http://schemas.openxmlformats.org/officeDocument/2006/relationships/hyperlink" Target="https://nl.wikipedia.org/wiki/Liftkracht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nl.wikipedia.org/wiki/Invalshoek_(luchtvaart)" TargetMode="External"/><Relationship Id="rId5" Type="http://schemas.openxmlformats.org/officeDocument/2006/relationships/hyperlink" Target="https://nl.wikipedia.org/wiki/Koers_(richting)" TargetMode="External"/><Relationship Id="rId4" Type="http://schemas.openxmlformats.org/officeDocument/2006/relationships/hyperlink" Target="https://nl.wikipedia.org/wiki/Vliegtuig" TargetMode="Externa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nl.wikipedia.org/wiki/Vliegtuig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nl.wikipedia.org/wiki/Liftkracht" TargetMode="External"/><Relationship Id="rId5" Type="http://schemas.openxmlformats.org/officeDocument/2006/relationships/hyperlink" Target="https://nl.wikipedia.org/wiki/Invalshoek_(luchtvaart)" TargetMode="External"/><Relationship Id="rId4" Type="http://schemas.openxmlformats.org/officeDocument/2006/relationships/hyperlink" Target="https://nl.wikipedia.org/wiki/Koers_(richting)" TargetMode="Externa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72D071-0B40-410B-85E1-318A56599AD1}" type="slidenum">
              <a:rPr lang="nl-NL" altLang="nl-NL" smtClean="0"/>
              <a:pPr/>
              <a:t>2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864226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Waar loop je zoal tegen aan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72D071-0B40-410B-85E1-318A56599AD1}" type="slidenum">
              <a:rPr lang="nl-NL" altLang="nl-NL" smtClean="0"/>
              <a:pPr/>
              <a:t>20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6923111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PAS OP: dit verandert natuurlijk dagelijks! Prijzen rond de 1000 euro afhankelijk van controller. Meestal exclusief camera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72D071-0B40-410B-85E1-318A56599AD1}" type="slidenum">
              <a:rPr lang="nl-NL" altLang="nl-NL" smtClean="0"/>
              <a:pPr/>
              <a:t>24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9541641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72D071-0B40-410B-85E1-318A56599AD1}" type="slidenum">
              <a:rPr lang="nl-NL" altLang="nl-NL" smtClean="0"/>
              <a:pPr/>
              <a:t>26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8653641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Deze presentatie (</a:t>
            </a:r>
            <a:r>
              <a:rPr lang="nl-NL" dirty="0" err="1" smtClean="0"/>
              <a:t>vs</a:t>
            </a:r>
            <a:r>
              <a:rPr lang="nl-NL" dirty="0" smtClean="0"/>
              <a:t> 2) bevat </a:t>
            </a:r>
            <a:r>
              <a:rPr lang="nl-NL" smtClean="0"/>
              <a:t>als notities</a:t>
            </a:r>
            <a:r>
              <a:rPr lang="nl-NL" baseline="0" smtClean="0"/>
              <a:t> </a:t>
            </a:r>
            <a:r>
              <a:rPr lang="nl-NL" smtClean="0"/>
              <a:t>een</a:t>
            </a:r>
            <a:r>
              <a:rPr lang="nl-NL" baseline="0" smtClean="0"/>
              <a:t> </a:t>
            </a:r>
            <a:r>
              <a:rPr lang="nl-NL" baseline="0" dirty="0" smtClean="0"/>
              <a:t>groot deel van de tekst van de syllabus vs. 1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72D071-0B40-410B-85E1-318A56599AD1}" type="slidenum">
              <a:rPr lang="nl-NL" altLang="nl-NL" smtClean="0"/>
              <a:pPr/>
              <a:t>27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172028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72D071-0B40-410B-85E1-318A56599AD1}" type="slidenum">
              <a:rPr lang="nl-NL" altLang="nl-NL" smtClean="0"/>
              <a:pPr/>
              <a:t>5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917061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72D071-0B40-410B-85E1-318A56599AD1}" type="slidenum">
              <a:rPr lang="nl-NL" altLang="nl-NL" smtClean="0"/>
              <a:pPr/>
              <a:t>6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8217222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72D071-0B40-410B-85E1-318A56599AD1}" type="slidenum">
              <a:rPr lang="nl-NL" altLang="nl-NL" smtClean="0"/>
              <a:pPr/>
              <a:t>7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5576970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2800" dirty="0" smtClean="0"/>
              <a:t>Om de </a:t>
            </a:r>
            <a:r>
              <a:rPr lang="nl-NL" sz="2800" dirty="0" err="1" smtClean="0"/>
              <a:t>quadcopter</a:t>
            </a:r>
            <a:r>
              <a:rPr lang="nl-NL" sz="2800" dirty="0" smtClean="0"/>
              <a:t> in beweging te brengen zijn er vier verschillende mogelijkheden.</a:t>
            </a:r>
          </a:p>
          <a:p>
            <a:pPr marL="457200" indent="-457200">
              <a:buFont typeface="Arial"/>
              <a:buChar char="•"/>
            </a:pPr>
            <a:r>
              <a:rPr lang="nl-NL" sz="2800" dirty="0" smtClean="0"/>
              <a:t>Om de </a:t>
            </a:r>
            <a:r>
              <a:rPr lang="nl-NL" sz="2800" dirty="0" err="1" smtClean="0"/>
              <a:t>quadcopter</a:t>
            </a:r>
            <a:r>
              <a:rPr lang="nl-NL" sz="2800" dirty="0" smtClean="0"/>
              <a:t> te laten stijgen/dalen moeten de vier motoren tegelijkertijd versneld/vertraagd worden. Dit zorgt ervoor dat de opwaartse kracht vanuit de motoren gaat stijgen/dalen.</a:t>
            </a:r>
          </a:p>
          <a:p>
            <a:pPr marL="457200" indent="-457200">
              <a:buFont typeface="Arial"/>
              <a:buChar char="•"/>
            </a:pPr>
            <a:r>
              <a:rPr lang="nl-NL" sz="2800" dirty="0" smtClean="0"/>
              <a:t>Om de </a:t>
            </a:r>
            <a:r>
              <a:rPr lang="nl-NL" sz="2800" dirty="0" err="1" smtClean="0"/>
              <a:t>quadcopter</a:t>
            </a:r>
            <a:r>
              <a:rPr lang="nl-NL" sz="2800" dirty="0" smtClean="0"/>
              <a:t> om zijn verticale as te laten draaien, dus te laten gieren, moet de snelheid van twee motoren met dezelfde draairichting verhoogd worden. Het </a:t>
            </a:r>
            <a:r>
              <a:rPr lang="nl-NL" sz="2800" dirty="0" smtClean="0">
                <a:hlinkClick r:id="rId3" tooltip="Koppel (natuurkunde)"/>
              </a:rPr>
              <a:t>koppel</a:t>
            </a:r>
            <a:r>
              <a:rPr lang="nl-NL" sz="2800" dirty="0" smtClean="0"/>
              <a:t> op deze motoren wordt via deze handeling vergroot en zorgt zo voor een koppel op de </a:t>
            </a:r>
            <a:r>
              <a:rPr lang="nl-NL" sz="2800" dirty="0" err="1" smtClean="0"/>
              <a:t>quadcopter</a:t>
            </a:r>
            <a:r>
              <a:rPr lang="nl-NL" sz="2800" dirty="0" smtClean="0"/>
              <a:t> waardoor de </a:t>
            </a:r>
            <a:r>
              <a:rPr lang="nl-NL" sz="2800" dirty="0" err="1" smtClean="0"/>
              <a:t>quadcopter</a:t>
            </a:r>
            <a:r>
              <a:rPr lang="nl-NL" sz="2800" dirty="0" smtClean="0"/>
              <a:t> zal gieren.</a:t>
            </a:r>
          </a:p>
          <a:p>
            <a:pPr marL="457200" indent="-457200">
              <a:buFont typeface="Arial"/>
              <a:buChar char="•"/>
            </a:pPr>
            <a:r>
              <a:rPr lang="nl-NL" sz="2800" dirty="0" smtClean="0"/>
              <a:t>Om de </a:t>
            </a:r>
            <a:r>
              <a:rPr lang="nl-NL" sz="2800" dirty="0" err="1" smtClean="0"/>
              <a:t>quadcopter</a:t>
            </a:r>
            <a:r>
              <a:rPr lang="nl-NL" sz="2800" dirty="0" smtClean="0"/>
              <a:t> vooruit/achteruit of links/rechts te laten bewegen in +-formatie is het noodzakelijk dat één motor sneller draait dan de andere. Hierdoor gaat de </a:t>
            </a:r>
            <a:r>
              <a:rPr lang="nl-NL" sz="2800" dirty="0" err="1" smtClean="0"/>
              <a:t>quadcopter</a:t>
            </a:r>
            <a:r>
              <a:rPr lang="nl-NL" sz="2800" dirty="0" smtClean="0"/>
              <a:t> kantelen en zo wordt de kracht zowel horizontaal als verticaal verdeeld met als gevolg dat de </a:t>
            </a:r>
            <a:r>
              <a:rPr lang="nl-NL" sz="2800" dirty="0" err="1" smtClean="0"/>
              <a:t>quadcopter</a:t>
            </a:r>
            <a:r>
              <a:rPr lang="nl-NL" sz="2800" dirty="0" smtClean="0"/>
              <a:t> zich verplaatst. In X-formatie daarentegen moeten 2 motoren tegelijkertijd worden aangestuurd om de </a:t>
            </a:r>
            <a:r>
              <a:rPr lang="nl-NL" sz="2800" dirty="0" err="1" smtClean="0"/>
              <a:t>quadcopter</a:t>
            </a:r>
            <a:r>
              <a:rPr lang="nl-NL" sz="2800" dirty="0" smtClean="0"/>
              <a:t> te laten hellen. Door de juiste motoren te kiezen kan men dus in alle richtingen manoeuvreren.</a:t>
            </a:r>
          </a:p>
          <a:p>
            <a:pPr marL="457200" indent="-457200">
              <a:buFont typeface="Arial"/>
              <a:buChar char="•"/>
            </a:pPr>
            <a:endParaRPr lang="nl-NL" sz="2800" dirty="0" smtClean="0"/>
          </a:p>
          <a:p>
            <a:pPr marL="457200" indent="-457200">
              <a:buFont typeface="Arial"/>
              <a:buChar char="•"/>
            </a:pPr>
            <a:r>
              <a:rPr lang="nl-NL" sz="2800" dirty="0" err="1" smtClean="0"/>
              <a:t>https</a:t>
            </a:r>
            <a:r>
              <a:rPr lang="nl-NL" sz="2800" dirty="0" smtClean="0"/>
              <a:t>://</a:t>
            </a:r>
            <a:r>
              <a:rPr lang="nl-NL" sz="2800" dirty="0" err="1" smtClean="0"/>
              <a:t>nl.wikipedia.org</a:t>
            </a:r>
            <a:r>
              <a:rPr lang="nl-NL" sz="2800" dirty="0" smtClean="0"/>
              <a:t>/</a:t>
            </a:r>
            <a:r>
              <a:rPr lang="nl-NL" sz="2800" dirty="0" err="1" smtClean="0"/>
              <a:t>wiki</a:t>
            </a:r>
            <a:r>
              <a:rPr lang="nl-NL" sz="2800" dirty="0" smtClean="0"/>
              <a:t>/</a:t>
            </a:r>
            <a:r>
              <a:rPr lang="nl-NL" sz="2800" dirty="0" err="1" smtClean="0"/>
              <a:t>Quadcopter</a:t>
            </a:r>
            <a:endParaRPr lang="nl-NL" sz="2800" dirty="0" smtClean="0"/>
          </a:p>
          <a:p>
            <a:pPr marL="457200" marR="0" indent="-4572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nl-NL" sz="2800" dirty="0" smtClean="0"/>
              <a:t>Met </a:t>
            </a:r>
            <a:r>
              <a:rPr lang="nl-NL" sz="2800" b="1" dirty="0" smtClean="0"/>
              <a:t>gieren</a:t>
            </a:r>
            <a:r>
              <a:rPr lang="nl-NL" sz="2800" dirty="0" smtClean="0"/>
              <a:t> wordt in de luchtvaart een beweging om de </a:t>
            </a:r>
            <a:r>
              <a:rPr lang="nl-NL" sz="2800" dirty="0" err="1" smtClean="0"/>
              <a:t>top-as</a:t>
            </a:r>
            <a:r>
              <a:rPr lang="nl-NL" sz="2800" dirty="0" smtClean="0"/>
              <a:t> aangeduid. De </a:t>
            </a:r>
            <a:r>
              <a:rPr lang="nl-NL" sz="2800" dirty="0" err="1" smtClean="0"/>
              <a:t>top-as</a:t>
            </a:r>
            <a:r>
              <a:rPr lang="nl-NL" sz="2800" dirty="0" smtClean="0"/>
              <a:t> is een denkbeeldige lijn die verticaal door het zwaartepunt van het </a:t>
            </a:r>
            <a:r>
              <a:rPr lang="nl-NL" sz="2800" dirty="0" smtClean="0">
                <a:hlinkClick r:id="rId4" tooltip="Vliegtuig"/>
              </a:rPr>
              <a:t>vliegtuig</a:t>
            </a:r>
            <a:r>
              <a:rPr lang="nl-NL" sz="2800" dirty="0" smtClean="0"/>
              <a:t> loopt. Een draai om de </a:t>
            </a:r>
            <a:r>
              <a:rPr lang="nl-NL" sz="2800" dirty="0" err="1" smtClean="0"/>
              <a:t>top-as</a:t>
            </a:r>
            <a:r>
              <a:rPr lang="nl-NL" sz="2800" dirty="0" smtClean="0"/>
              <a:t> is dus een verandering van de richting waarin de neus van het vliegtuig staat. Dit gaat al dan niet gepaard met een </a:t>
            </a:r>
            <a:r>
              <a:rPr lang="nl-NL" sz="2800" dirty="0" smtClean="0">
                <a:hlinkClick r:id="rId5" tooltip="Koers (richting)"/>
              </a:rPr>
              <a:t>koersverandering</a:t>
            </a:r>
            <a:r>
              <a:rPr lang="nl-NL" sz="2800" dirty="0" smtClean="0"/>
              <a:t>. De term gieren is afkomstig uit de scheepvaart.</a:t>
            </a:r>
          </a:p>
          <a:p>
            <a:pPr marL="457200" marR="0" indent="-4572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nl-NL" sz="2800" dirty="0" smtClean="0"/>
              <a:t>Met </a:t>
            </a:r>
            <a:r>
              <a:rPr lang="nl-NL" sz="2800" b="1" dirty="0" smtClean="0"/>
              <a:t>stampen</a:t>
            </a:r>
            <a:r>
              <a:rPr lang="nl-NL" sz="2800" dirty="0" smtClean="0"/>
              <a:t> wordt in de luchtvaart een beweging om de dwars-as aangeduid. De dwars-as is een denkbeeldige lijn die horizontaal door het zwaartepunt van het </a:t>
            </a:r>
            <a:r>
              <a:rPr lang="nl-NL" sz="2800" dirty="0" smtClean="0">
                <a:hlinkClick r:id="rId4" tooltip="Vliegtuig"/>
              </a:rPr>
              <a:t>vliegtuig</a:t>
            </a:r>
            <a:r>
              <a:rPr lang="nl-NL" sz="2800" dirty="0" smtClean="0"/>
              <a:t> loopt van vleugeltip tot vleugeltip. Bij een beweging om de dwars-as verandert de stand van het vliegtuig ten opzichte van de horizon, ofwel de </a:t>
            </a:r>
            <a:r>
              <a:rPr lang="nl-NL" sz="2800" dirty="0" smtClean="0">
                <a:hlinkClick r:id="rId6" tooltip="Invalshoek (luchtvaart)"/>
              </a:rPr>
              <a:t>invalshoek</a:t>
            </a:r>
            <a:r>
              <a:rPr lang="nl-NL" sz="2800" dirty="0" smtClean="0"/>
              <a:t> verandert waardoor de </a:t>
            </a:r>
            <a:r>
              <a:rPr lang="nl-NL" sz="2800" dirty="0" smtClean="0">
                <a:hlinkClick r:id="rId7" tooltip="Liftkracht"/>
              </a:rPr>
              <a:t>liftkracht</a:t>
            </a:r>
            <a:r>
              <a:rPr lang="nl-NL" sz="2800" dirty="0" smtClean="0"/>
              <a:t> wordt verkleind of vergroot.</a:t>
            </a:r>
          </a:p>
          <a:p>
            <a:pPr marL="457200" marR="0" indent="-4572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endParaRPr lang="nl-NL" sz="2800" dirty="0" smtClean="0"/>
          </a:p>
          <a:p>
            <a:pPr marL="457200" indent="-457200">
              <a:buFont typeface="Arial"/>
              <a:buChar char="•"/>
            </a:pPr>
            <a:endParaRPr lang="nl-NL" sz="28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72D071-0B40-410B-85E1-318A56599AD1}" type="slidenum">
              <a:rPr lang="nl-NL" altLang="nl-NL" smtClean="0"/>
              <a:pPr/>
              <a:t>9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9106351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nl-NL" sz="3200" dirty="0" err="1" smtClean="0"/>
              <a:t>https</a:t>
            </a:r>
            <a:r>
              <a:rPr lang="nl-NL" sz="3200" dirty="0" smtClean="0"/>
              <a:t>://</a:t>
            </a:r>
            <a:r>
              <a:rPr lang="nl-NL" sz="3200" dirty="0" err="1" smtClean="0"/>
              <a:t>nl.wikipedia.org</a:t>
            </a:r>
            <a:r>
              <a:rPr lang="nl-NL" sz="3200" dirty="0" smtClean="0"/>
              <a:t>/</a:t>
            </a:r>
            <a:r>
              <a:rPr lang="nl-NL" sz="3200" dirty="0" err="1" smtClean="0"/>
              <a:t>wiki</a:t>
            </a:r>
            <a:r>
              <a:rPr lang="nl-NL" sz="3200" dirty="0" smtClean="0"/>
              <a:t>/</a:t>
            </a:r>
            <a:r>
              <a:rPr lang="nl-NL" sz="3200" dirty="0" err="1" smtClean="0"/>
              <a:t>Quadcopter</a:t>
            </a:r>
            <a:endParaRPr lang="nl-NL" sz="3200" dirty="0" smtClean="0"/>
          </a:p>
          <a:p>
            <a:pPr marL="457200" marR="0" indent="-4572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nl-NL" sz="3200" dirty="0" smtClean="0"/>
              <a:t>Met </a:t>
            </a:r>
            <a:r>
              <a:rPr lang="nl-NL" sz="3200" b="1" dirty="0" smtClean="0"/>
              <a:t>gieren</a:t>
            </a:r>
            <a:r>
              <a:rPr lang="nl-NL" sz="3200" dirty="0" smtClean="0"/>
              <a:t> wordt in de luchtvaart een beweging om de </a:t>
            </a:r>
            <a:r>
              <a:rPr lang="nl-NL" sz="3200" dirty="0" err="1" smtClean="0"/>
              <a:t>top-as</a:t>
            </a:r>
            <a:r>
              <a:rPr lang="nl-NL" sz="3200" dirty="0" smtClean="0"/>
              <a:t> aangeduid. De </a:t>
            </a:r>
            <a:r>
              <a:rPr lang="nl-NL" sz="3200" dirty="0" err="1" smtClean="0"/>
              <a:t>top-as</a:t>
            </a:r>
            <a:r>
              <a:rPr lang="nl-NL" sz="3200" dirty="0" smtClean="0"/>
              <a:t> is een denkbeeldige lijn die verticaal door het zwaartepunt van het </a:t>
            </a:r>
            <a:r>
              <a:rPr lang="nl-NL" sz="3200" dirty="0" smtClean="0">
                <a:hlinkClick r:id="rId3" tooltip="Vliegtuig"/>
              </a:rPr>
              <a:t>vliegtuig</a:t>
            </a:r>
            <a:r>
              <a:rPr lang="nl-NL" sz="3200" dirty="0" smtClean="0"/>
              <a:t> loopt. Een draai om de </a:t>
            </a:r>
            <a:r>
              <a:rPr lang="nl-NL" sz="3200" dirty="0" err="1" smtClean="0"/>
              <a:t>top-as</a:t>
            </a:r>
            <a:r>
              <a:rPr lang="nl-NL" sz="3200" dirty="0" smtClean="0"/>
              <a:t> is dus een verandering van de richting waarin de neus van het vliegtuig staat. Dit gaat al dan niet gepaard met een </a:t>
            </a:r>
            <a:r>
              <a:rPr lang="nl-NL" sz="3200" dirty="0" smtClean="0">
                <a:hlinkClick r:id="rId4" tooltip="Koers (richting)"/>
              </a:rPr>
              <a:t>koersverandering</a:t>
            </a:r>
            <a:r>
              <a:rPr lang="nl-NL" sz="3200" dirty="0" smtClean="0"/>
              <a:t>. De term gieren is afkomstig uit de scheepvaart.</a:t>
            </a:r>
          </a:p>
          <a:p>
            <a:pPr marL="457200" marR="0" indent="-4572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nl-NL" sz="3200" dirty="0" smtClean="0"/>
              <a:t>Met </a:t>
            </a:r>
            <a:r>
              <a:rPr lang="nl-NL" sz="3200" b="1" dirty="0" smtClean="0"/>
              <a:t>stampen</a:t>
            </a:r>
            <a:r>
              <a:rPr lang="nl-NL" sz="3200" dirty="0" smtClean="0"/>
              <a:t> wordt in de luchtvaart een beweging om de dwars-as aangeduid. De dwars-as is een denkbeeldige lijn die horizontaal door het zwaartepunt van het </a:t>
            </a:r>
            <a:r>
              <a:rPr lang="nl-NL" sz="3200" dirty="0" smtClean="0">
                <a:hlinkClick r:id="rId3" tooltip="Vliegtuig"/>
              </a:rPr>
              <a:t>vliegtuig</a:t>
            </a:r>
            <a:r>
              <a:rPr lang="nl-NL" sz="3200" dirty="0" smtClean="0"/>
              <a:t> loopt van vleugeltip tot vleugeltip. Bij een beweging om de dwars-as verandert de stand van het vliegtuig ten opzichte van de horizon, ofwel de </a:t>
            </a:r>
            <a:r>
              <a:rPr lang="nl-NL" sz="3200" dirty="0" smtClean="0">
                <a:hlinkClick r:id="rId5" tooltip="Invalshoek (luchtvaart)"/>
              </a:rPr>
              <a:t>invalshoek</a:t>
            </a:r>
            <a:r>
              <a:rPr lang="nl-NL" sz="3200" dirty="0" smtClean="0"/>
              <a:t> verandert waardoor de </a:t>
            </a:r>
            <a:r>
              <a:rPr lang="nl-NL" sz="3200" dirty="0" smtClean="0">
                <a:hlinkClick r:id="rId6" tooltip="Liftkracht"/>
              </a:rPr>
              <a:t>liftkracht</a:t>
            </a:r>
            <a:r>
              <a:rPr lang="nl-NL" sz="3200" dirty="0" smtClean="0"/>
              <a:t> wordt verkleind of vergroot.</a:t>
            </a:r>
          </a:p>
          <a:p>
            <a:pPr marL="457200" marR="0" indent="-4572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endParaRPr lang="nl-NL" sz="3200" dirty="0" smtClean="0"/>
          </a:p>
          <a:p>
            <a:endParaRPr lang="nl-NL" sz="32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6720B4-F167-4421-A8A6-B3EEED21F3DE}" type="slidenum">
              <a:rPr lang="nl-NL" smtClean="0"/>
              <a:pPr>
                <a:defRPr/>
              </a:pPr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43017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72D071-0B40-410B-85E1-318A56599AD1}" type="slidenum">
              <a:rPr lang="nl-NL" altLang="nl-NL" smtClean="0"/>
              <a:pPr/>
              <a:t>12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9582726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Let op: de grootte kan enorm variëren en ze hebben ook niet allemaal een groot aantal propellers. Sommigen zijn gewoon onbemande vliegtuigjes.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72D071-0B40-410B-85E1-318A56599AD1}" type="slidenum">
              <a:rPr lang="nl-NL" altLang="nl-NL" smtClean="0"/>
              <a:pPr/>
              <a:t>13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1382085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72D071-0B40-410B-85E1-318A56599AD1}" type="slidenum">
              <a:rPr lang="nl-NL" altLang="nl-NL" smtClean="0"/>
              <a:pPr/>
              <a:t>17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137584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0500" y="2371725"/>
            <a:ext cx="7769225" cy="1984375"/>
          </a:xfrm>
        </p:spPr>
        <p:txBody>
          <a:bodyPr/>
          <a:lstStyle>
            <a:lvl1pPr algn="ctr">
              <a:defRPr b="1"/>
            </a:lvl1pPr>
          </a:lstStyle>
          <a:p>
            <a:pPr lvl="0"/>
            <a:r>
              <a:rPr lang="nl-NL" noProof="0" dirty="0" smtClean="0"/>
              <a:t>Klik om het opmaakprofiel te bewerken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60500" y="4584701"/>
            <a:ext cx="7769225" cy="9239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nl-NL" noProof="0" dirty="0" smtClean="0"/>
              <a:t>Klik om het opmaakprofiel van de modelondertitel te bewerken</a:t>
            </a:r>
          </a:p>
        </p:txBody>
      </p:sp>
      <p:pic>
        <p:nvPicPr>
          <p:cNvPr id="2" name="Afbeelding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194" y="602241"/>
            <a:ext cx="3810000" cy="141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536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7DCA4-0EBB-452C-A523-5970542C389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3344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747001" y="395289"/>
            <a:ext cx="2401888" cy="5983287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39750" y="395289"/>
            <a:ext cx="7054850" cy="598328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E7682-D0DA-488C-ABE6-51E2F5D3870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0959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90116" y="7143601"/>
            <a:ext cx="1320800" cy="525462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D3366-8204-49F3-9817-AD078679597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0715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4550" y="4859339"/>
            <a:ext cx="9090026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6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1F287-6227-4FAF-A31E-2CB8FB26578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247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39750" y="1387475"/>
            <a:ext cx="4727576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419727" y="1387475"/>
            <a:ext cx="4729162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3D2B-3314-4329-8868-B804A229370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3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303214"/>
            <a:ext cx="962342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1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1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5432426" y="1692275"/>
            <a:ext cx="4725987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5432426" y="2397125"/>
            <a:ext cx="4725987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05C92-8F69-4B73-B355-94B5937AC6A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3032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B12C7-1389-41DE-ABED-FF7D1DBC52B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9411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CC852-E4A7-4185-83B3-43E898F27EE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889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7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8C51B-C2BD-4DC3-A013-D353DC8E40E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3815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95501" y="5292726"/>
            <a:ext cx="64166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095501" y="676275"/>
            <a:ext cx="64166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095501" y="5918200"/>
            <a:ext cx="64166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2DA2A-C3F9-4AAE-A814-691FED89151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2420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395288"/>
            <a:ext cx="9609138" cy="59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9785" rIns="0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387475"/>
            <a:ext cx="9609138" cy="499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9785" rIns="0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 smtClean="0"/>
              <a:t>Klik om de opmaakprofielen van de </a:t>
            </a:r>
            <a:r>
              <a:rPr lang="nl-NL" dirty="0" err="1" smtClean="0"/>
              <a:t>modeltekst</a:t>
            </a:r>
            <a:r>
              <a:rPr lang="nl-NL" dirty="0" smtClean="0"/>
              <a:t>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2838" y="6884988"/>
            <a:ext cx="3387725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ctr" defTabSz="995363">
              <a:defRPr sz="1100">
                <a:latin typeface="+mj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116" y="7195987"/>
            <a:ext cx="1320800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l" defTabSz="995363">
              <a:defRPr sz="1100">
                <a:latin typeface="+mj-lt"/>
              </a:defRPr>
            </a:lvl1pPr>
          </a:lstStyle>
          <a:p>
            <a:pPr>
              <a:defRPr/>
            </a:pPr>
            <a:fld id="{86ECF993-442E-42B1-AFF3-536144E58297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  <p:cxnSp>
        <p:nvCxnSpPr>
          <p:cNvPr id="8" name="Rechte verbindingslijn 7"/>
          <p:cNvCxnSpPr/>
          <p:nvPr userDrawn="1"/>
        </p:nvCxnSpPr>
        <p:spPr>
          <a:xfrm>
            <a:off x="162124" y="6876975"/>
            <a:ext cx="10441160" cy="0"/>
          </a:xfrm>
          <a:prstGeom prst="line">
            <a:avLst/>
          </a:prstGeom>
          <a:ln>
            <a:solidFill>
              <a:srgbClr val="78C7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Afbeelding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5728" y="7004595"/>
            <a:ext cx="997556" cy="37643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95363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defTabSz="995363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Verdana" pitchFamily="34" charset="0"/>
        </a:defRPr>
      </a:lvl2pPr>
      <a:lvl3pPr algn="l" defTabSz="995363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Verdana" pitchFamily="34" charset="0"/>
        </a:defRPr>
      </a:lvl3pPr>
      <a:lvl4pPr algn="l" defTabSz="995363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Verdana" pitchFamily="34" charset="0"/>
        </a:defRPr>
      </a:lvl4pPr>
      <a:lvl5pPr algn="l" defTabSz="995363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Verdana" pitchFamily="34" charset="0"/>
        </a:defRPr>
      </a:lvl5pPr>
      <a:lvl6pPr marL="457200" algn="l" defTabSz="995363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Franklin Gothic Heavy" pitchFamily="34" charset="0"/>
        </a:defRPr>
      </a:lvl6pPr>
      <a:lvl7pPr marL="914400" algn="l" defTabSz="995363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Franklin Gothic Heavy" pitchFamily="34" charset="0"/>
        </a:defRPr>
      </a:lvl7pPr>
      <a:lvl8pPr marL="1371600" algn="l" defTabSz="995363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Franklin Gothic Heavy" pitchFamily="34" charset="0"/>
        </a:defRPr>
      </a:lvl8pPr>
      <a:lvl9pPr marL="1828800" algn="l" defTabSz="995363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Franklin Gothic Heavy" pitchFamily="34" charset="0"/>
        </a:defRPr>
      </a:lvl9pPr>
    </p:titleStyle>
    <p:bodyStyle>
      <a:lvl1pPr marL="373063" indent="-373063" algn="l" defTabSz="995363" rtl="0" eaLnBrk="0" fontAlgn="base" hangingPunct="0">
        <a:spcBef>
          <a:spcPct val="20000"/>
        </a:spcBef>
        <a:spcAft>
          <a:spcPct val="0"/>
        </a:spcAft>
        <a:buFontTx/>
        <a:buBlip>
          <a:blip r:embed="rId14"/>
        </a:buBlip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809625" indent="-311150" algn="l" defTabSz="995363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2pPr>
      <a:lvl3pPr marL="1244600" indent="-249238" algn="l" defTabSz="995363" rtl="0" eaLnBrk="0" fontAlgn="base" hangingPunct="0">
        <a:spcBef>
          <a:spcPct val="20000"/>
        </a:spcBef>
        <a:spcAft>
          <a:spcPct val="0"/>
        </a:spcAft>
        <a:buChar char="o"/>
        <a:defRPr sz="1400">
          <a:solidFill>
            <a:schemeClr val="tx1"/>
          </a:solidFill>
          <a:latin typeface="+mn-lt"/>
        </a:defRPr>
      </a:lvl3pPr>
      <a:lvl4pPr marL="1743075" indent="-249238" algn="l" defTabSz="99536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>
          <a:solidFill>
            <a:schemeClr val="tx1"/>
          </a:solidFill>
          <a:latin typeface="+mn-lt"/>
        </a:defRPr>
      </a:lvl4pPr>
      <a:lvl5pPr marL="2239963" indent="-249238" algn="l" defTabSz="995363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697163" indent="-249238" algn="l" defTabSz="995363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3154363" indent="-249238" algn="l" defTabSz="995363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611563" indent="-249238" algn="l" defTabSz="995363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4068763" indent="-249238" algn="l" defTabSz="995363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2898428" y="6444927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800" dirty="0" smtClean="0">
                <a:solidFill>
                  <a:srgbClr val="000000"/>
                </a:solidFill>
                <a:latin typeface="+mj-lt"/>
              </a:rPr>
              <a:t>Presentator ~ Fred Baltus ~ 13 november 2015</a:t>
            </a:r>
          </a:p>
          <a:p>
            <a:pPr algn="ctr"/>
            <a:r>
              <a:rPr lang="nl-NL" sz="1800" dirty="0" smtClean="0">
                <a:solidFill>
                  <a:srgbClr val="000000"/>
                </a:solidFill>
                <a:latin typeface="+mj-lt"/>
              </a:rPr>
              <a:t>Auteur ~ Rob van </a:t>
            </a:r>
            <a:r>
              <a:rPr lang="nl-NL" sz="1800" dirty="0" err="1" smtClean="0">
                <a:solidFill>
                  <a:srgbClr val="000000"/>
                </a:solidFill>
                <a:latin typeface="+mj-lt"/>
              </a:rPr>
              <a:t>Geuns</a:t>
            </a:r>
            <a:r>
              <a:rPr lang="nl-NL" sz="1800" dirty="0" smtClean="0">
                <a:solidFill>
                  <a:srgbClr val="000000"/>
                </a:solidFill>
                <a:latin typeface="+mj-lt"/>
              </a:rPr>
              <a:t> ~ Oktober 2015</a:t>
            </a:r>
            <a:endParaRPr lang="nl-NL" sz="18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594172" y="2556495"/>
            <a:ext cx="4320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b="1" dirty="0" smtClean="0">
                <a:latin typeface="+mj-lt"/>
              </a:rPr>
              <a:t>DRONES</a:t>
            </a:r>
            <a:endParaRPr lang="nl-NL" sz="6000" b="1" dirty="0">
              <a:latin typeface="+mj-lt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0596" y="1404367"/>
            <a:ext cx="6089093" cy="4064470"/>
          </a:xfrm>
          <a:prstGeom prst="rect">
            <a:avLst/>
          </a:prstGeom>
        </p:spPr>
      </p:pic>
      <p:pic>
        <p:nvPicPr>
          <p:cNvPr id="11" name="Afbeelding 10" descr="drones_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56" y="3924647"/>
            <a:ext cx="1979538" cy="1979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124" y="2124447"/>
            <a:ext cx="7316166" cy="345638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b="1" dirty="0" smtClean="0"/>
              <a:t>STAMPEN, ROLLEN EN GIEREN</a:t>
            </a:r>
            <a:endParaRPr lang="nl-NL" sz="3600" b="1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10</a:t>
            </a:fld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6820" y="1260351"/>
            <a:ext cx="3586981" cy="520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97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Gebruiksdoelen</a:t>
            </a:r>
            <a:endParaRPr lang="nl-NL" dirty="0"/>
          </a:p>
        </p:txBody>
      </p:sp>
      <p:pic>
        <p:nvPicPr>
          <p:cNvPr id="2050" name="Picture 2" descr="http://dogear6.files.wordpress.com/2012/01/om-search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548" y="1606089"/>
            <a:ext cx="2942112" cy="294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71F287-6227-4FAF-A31E-2CB8FB265786}" type="slidenum">
              <a:rPr lang="nl-NL" smtClean="0"/>
              <a:pPr>
                <a:defRPr/>
              </a:pPr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676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b="1" dirty="0" smtClean="0"/>
              <a:t>GEBRUIKSCATEGORIEËN</a:t>
            </a:r>
            <a:endParaRPr lang="nl-NL" sz="36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750" y="1387475"/>
            <a:ext cx="9609138" cy="3257252"/>
          </a:xfrm>
        </p:spPr>
        <p:txBody>
          <a:bodyPr/>
          <a:lstStyle/>
          <a:p>
            <a:r>
              <a:rPr lang="nl-NL" sz="3200" dirty="0" smtClean="0"/>
              <a:t>Militair</a:t>
            </a:r>
          </a:p>
          <a:p>
            <a:endParaRPr lang="nl-NL" sz="3200" dirty="0" smtClean="0"/>
          </a:p>
          <a:p>
            <a:r>
              <a:rPr lang="nl-NL" sz="3200" dirty="0" smtClean="0"/>
              <a:t>Werk</a:t>
            </a:r>
          </a:p>
          <a:p>
            <a:endParaRPr lang="nl-NL" sz="3200" dirty="0" smtClean="0"/>
          </a:p>
          <a:p>
            <a:r>
              <a:rPr lang="nl-NL" sz="3200" dirty="0" smtClean="0"/>
              <a:t>Hobby</a:t>
            </a:r>
            <a:endParaRPr lang="nl-NL" sz="320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8586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b="1" dirty="0" smtClean="0"/>
              <a:t>MILITAIR</a:t>
            </a:r>
            <a:endParaRPr lang="nl-NL" sz="36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3200" dirty="0" smtClean="0"/>
              <a:t>Verkenning</a:t>
            </a:r>
          </a:p>
          <a:p>
            <a:r>
              <a:rPr lang="nl-NL" sz="3200" dirty="0" smtClean="0"/>
              <a:t>Aanval</a:t>
            </a:r>
          </a:p>
          <a:p>
            <a:r>
              <a:rPr lang="nl-NL" sz="3200" dirty="0" smtClean="0"/>
              <a:t>Begeleiding</a:t>
            </a:r>
          </a:p>
          <a:p>
            <a:endParaRPr lang="nl-NL" dirty="0"/>
          </a:p>
        </p:txBody>
      </p:sp>
      <p:pic>
        <p:nvPicPr>
          <p:cNvPr id="3076" name="Picture 4" descr="Afbeeldingsresultaat voor militaire dron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201" y="3628136"/>
            <a:ext cx="4144459" cy="3120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www.lactualite.com/wp-content/uploads/2012/11/drone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010" y="1193354"/>
            <a:ext cx="3413427" cy="2236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cdn2-europe1.new2.ladmedia.fr/var/europe1/storage/images/europe1/international/etats-unis-un-drone-et-un-avion-se-frolent-en-plein-ciel-929350/18646702-1-fre-FR/Etats-Unis-un-drone-et-un-avion-se-frolent-en-plein-cie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204" y="3628136"/>
            <a:ext cx="4680520" cy="3120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Afbeeldingsresultaat voor militaire drone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6685" y="1582501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550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750" y="395288"/>
            <a:ext cx="3942854" cy="595312"/>
          </a:xfrm>
        </p:spPr>
        <p:txBody>
          <a:bodyPr/>
          <a:lstStyle/>
          <a:p>
            <a:r>
              <a:rPr lang="nl-NL" sz="3600" b="1" dirty="0" smtClean="0"/>
              <a:t>WERK</a:t>
            </a:r>
            <a:endParaRPr lang="nl-NL" sz="36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4172" y="1188343"/>
            <a:ext cx="9223058" cy="4862247"/>
          </a:xfrm>
        </p:spPr>
        <p:txBody>
          <a:bodyPr/>
          <a:lstStyle/>
          <a:p>
            <a:r>
              <a:rPr lang="nl-NL" sz="3200" dirty="0" smtClean="0"/>
              <a:t>Besproeien</a:t>
            </a:r>
          </a:p>
          <a:p>
            <a:r>
              <a:rPr lang="nl-NL" sz="3200" dirty="0" smtClean="0"/>
              <a:t>Transport</a:t>
            </a:r>
          </a:p>
          <a:p>
            <a:r>
              <a:rPr lang="nl-NL" sz="3200" dirty="0" smtClean="0"/>
              <a:t>Luchtfotografie (film)</a:t>
            </a:r>
          </a:p>
          <a:p>
            <a:r>
              <a:rPr lang="nl-NL" sz="3200" dirty="0" smtClean="0"/>
              <a:t>Surveillance</a:t>
            </a:r>
          </a:p>
          <a:p>
            <a:r>
              <a:rPr lang="nl-NL" sz="3200" dirty="0" smtClean="0"/>
              <a:t>Brandweer</a:t>
            </a:r>
          </a:p>
          <a:p>
            <a:r>
              <a:rPr lang="nl-NL" sz="3200" dirty="0" smtClean="0"/>
              <a:t>Ambulance</a:t>
            </a:r>
          </a:p>
          <a:p>
            <a:r>
              <a:rPr lang="nl-NL" sz="3200" dirty="0" smtClean="0"/>
              <a:t>3D </a:t>
            </a:r>
            <a:r>
              <a:rPr lang="nl-NL" sz="3200" dirty="0" err="1" smtClean="0"/>
              <a:t>Mapping</a:t>
            </a:r>
            <a:endParaRPr lang="nl-NL" sz="3200" dirty="0" smtClean="0"/>
          </a:p>
          <a:p>
            <a:endParaRPr lang="nl-NL" dirty="0"/>
          </a:p>
        </p:txBody>
      </p:sp>
      <p:pic>
        <p:nvPicPr>
          <p:cNvPr id="4098" name="Picture 2" descr="http://fm.cnbc.com/applications/cnbc.com/resources/img/editorial/2014/06/13/101757941-497316241.530x298.jpg?v=14034595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659" y="455349"/>
            <a:ext cx="3777907" cy="2124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ww.omgevingindepraktijk.nl/sites/default/files/faa-drones%5B1%5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6820" y="2508681"/>
            <a:ext cx="3949577" cy="2819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6580" y="5220791"/>
            <a:ext cx="3192969" cy="1490468"/>
          </a:xfrm>
          <a:prstGeom prst="rect">
            <a:avLst/>
          </a:prstGeom>
        </p:spPr>
      </p:pic>
      <p:pic>
        <p:nvPicPr>
          <p:cNvPr id="4106" name="Picture 10" descr="http://media.nu.nl/m/m1oxfoka7kt6_wd1280.jpg/achter-lens-ambulance-drone-tu-delft-gepresenteer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204" y="5364807"/>
            <a:ext cx="3640262" cy="2047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Afbeeldingsresultaat voor drones voor de brandwe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4892" y="4500711"/>
            <a:ext cx="3269889" cy="2168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trbimg.com/img-53c007ea/turbine/la-amazon-delivery-drones-seattle-20140711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661"/>
          <a:stretch/>
        </p:blipFill>
        <p:spPr bwMode="auto">
          <a:xfrm>
            <a:off x="3906540" y="3132559"/>
            <a:ext cx="3168352" cy="2138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dianumm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400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b="1" dirty="0" smtClean="0"/>
              <a:t>HOBBY</a:t>
            </a:r>
            <a:endParaRPr lang="nl-NL" sz="3600" b="1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3200" dirty="0" smtClean="0"/>
              <a:t>Speelgoed</a:t>
            </a:r>
          </a:p>
          <a:p>
            <a:r>
              <a:rPr lang="nl-NL" sz="3200" dirty="0" smtClean="0"/>
              <a:t>Foto/film</a:t>
            </a:r>
          </a:p>
          <a:p>
            <a:r>
              <a:rPr lang="nl-NL" sz="3200" dirty="0" smtClean="0"/>
              <a:t>Competities </a:t>
            </a:r>
          </a:p>
          <a:p>
            <a:r>
              <a:rPr lang="nl-NL" sz="3200" dirty="0" smtClean="0"/>
              <a:t>Racen</a:t>
            </a:r>
            <a:endParaRPr lang="nl-NL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596" y="1476375"/>
            <a:ext cx="5324475" cy="3228975"/>
          </a:xfrm>
          <a:prstGeom prst="rect">
            <a:avLst/>
          </a:prstGeom>
        </p:spPr>
      </p:pic>
      <p:sp>
        <p:nvSpPr>
          <p:cNvPr id="8" name="Tijdelijke aanduiding voor dianumm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874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66180" y="396256"/>
            <a:ext cx="9223058" cy="648071"/>
          </a:xfrm>
        </p:spPr>
        <p:txBody>
          <a:bodyPr/>
          <a:lstStyle/>
          <a:p>
            <a:r>
              <a:rPr lang="nl-NL" sz="3600" b="1" dirty="0" smtClean="0">
                <a:solidFill>
                  <a:schemeClr val="tx1"/>
                </a:solidFill>
              </a:rPr>
              <a:t>WIKIPEDIA</a:t>
            </a:r>
            <a:endParaRPr lang="nl-NL" sz="3600" b="1" dirty="0">
              <a:solidFill>
                <a:schemeClr val="tx1"/>
              </a:solidFill>
            </a:endParaRPr>
          </a:p>
        </p:txBody>
      </p:sp>
      <p:sp>
        <p:nvSpPr>
          <p:cNvPr id="8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378148" y="1116335"/>
            <a:ext cx="10081120" cy="5472608"/>
          </a:xfrm>
          <a:ln>
            <a:solidFill>
              <a:schemeClr val="accent1"/>
            </a:solidFill>
          </a:ln>
        </p:spPr>
        <p:txBody>
          <a:bodyPr numCol="2">
            <a:noAutofit/>
          </a:bodyPr>
          <a:lstStyle/>
          <a:p>
            <a:r>
              <a:rPr lang="nl-NL" sz="2200" dirty="0" smtClean="0">
                <a:solidFill>
                  <a:schemeClr val="tx1"/>
                </a:solidFill>
              </a:rPr>
              <a:t>Infrastructuur</a:t>
            </a:r>
          </a:p>
          <a:p>
            <a:pPr lvl="1"/>
            <a:r>
              <a:rPr lang="nl-NL" sz="2200" dirty="0" smtClean="0">
                <a:solidFill>
                  <a:schemeClr val="tx1"/>
                </a:solidFill>
              </a:rPr>
              <a:t>Geografie</a:t>
            </a:r>
          </a:p>
          <a:p>
            <a:pPr lvl="1"/>
            <a:r>
              <a:rPr lang="nl-NL" sz="2200" dirty="0" smtClean="0">
                <a:solidFill>
                  <a:schemeClr val="tx1"/>
                </a:solidFill>
              </a:rPr>
              <a:t>Wegennet</a:t>
            </a:r>
          </a:p>
          <a:p>
            <a:pPr lvl="1"/>
            <a:r>
              <a:rPr lang="nl-NL" sz="2200" dirty="0" smtClean="0">
                <a:solidFill>
                  <a:schemeClr val="tx1"/>
                </a:solidFill>
              </a:rPr>
              <a:t>Bruggen</a:t>
            </a:r>
          </a:p>
          <a:p>
            <a:pPr lvl="1"/>
            <a:r>
              <a:rPr lang="nl-NL" sz="2200" dirty="0" smtClean="0">
                <a:solidFill>
                  <a:schemeClr val="tx1"/>
                </a:solidFill>
              </a:rPr>
              <a:t>Pijpleidingen</a:t>
            </a:r>
          </a:p>
          <a:p>
            <a:pPr lvl="1"/>
            <a:r>
              <a:rPr lang="nl-NL" sz="2200" dirty="0" smtClean="0">
                <a:solidFill>
                  <a:schemeClr val="tx1"/>
                </a:solidFill>
              </a:rPr>
              <a:t>Rioolinspecties</a:t>
            </a:r>
          </a:p>
          <a:p>
            <a:pPr lvl="1"/>
            <a:r>
              <a:rPr lang="nl-NL" sz="2200" dirty="0" smtClean="0">
                <a:solidFill>
                  <a:schemeClr val="tx1"/>
                </a:solidFill>
              </a:rPr>
              <a:t>Hoogspanningsleidingen</a:t>
            </a:r>
          </a:p>
          <a:p>
            <a:pPr lvl="1"/>
            <a:r>
              <a:rPr lang="nl-NL" sz="2200" dirty="0" smtClean="0">
                <a:solidFill>
                  <a:schemeClr val="tx1"/>
                </a:solidFill>
              </a:rPr>
              <a:t>Zendmasten</a:t>
            </a:r>
          </a:p>
          <a:p>
            <a:r>
              <a:rPr lang="nl-NL" sz="2200" dirty="0" smtClean="0">
                <a:solidFill>
                  <a:schemeClr val="tx1"/>
                </a:solidFill>
              </a:rPr>
              <a:t>Klimaatonderzoek</a:t>
            </a:r>
          </a:p>
          <a:p>
            <a:r>
              <a:rPr lang="nl-NL" sz="2200" dirty="0" smtClean="0">
                <a:solidFill>
                  <a:schemeClr val="tx1"/>
                </a:solidFill>
              </a:rPr>
              <a:t>Radioactieve bronnen</a:t>
            </a:r>
          </a:p>
          <a:p>
            <a:r>
              <a:rPr lang="nl-NL" sz="2200" dirty="0">
                <a:solidFill>
                  <a:schemeClr val="tx1"/>
                </a:solidFill>
              </a:rPr>
              <a:t>Archeologie</a:t>
            </a:r>
          </a:p>
          <a:p>
            <a:r>
              <a:rPr lang="nl-NL" sz="2200" dirty="0">
                <a:solidFill>
                  <a:schemeClr val="tx1"/>
                </a:solidFill>
              </a:rPr>
              <a:t>Bescherming wilde dieren</a:t>
            </a:r>
          </a:p>
          <a:p>
            <a:r>
              <a:rPr lang="nl-NL" sz="2200" dirty="0" smtClean="0">
                <a:solidFill>
                  <a:schemeClr val="tx1"/>
                </a:solidFill>
              </a:rPr>
              <a:t>Vogels</a:t>
            </a:r>
          </a:p>
          <a:p>
            <a:pPr fontAlgn="auto">
              <a:spcAft>
                <a:spcPts val="0"/>
              </a:spcAft>
            </a:pPr>
            <a:r>
              <a:rPr lang="nl-NL" sz="2200" dirty="0"/>
              <a:t>Journalistiek</a:t>
            </a:r>
          </a:p>
          <a:p>
            <a:pPr fontAlgn="auto">
              <a:spcAft>
                <a:spcPts val="0"/>
              </a:spcAft>
            </a:pPr>
            <a:r>
              <a:rPr lang="nl-NL" sz="2200" dirty="0"/>
              <a:t>Cinematografie</a:t>
            </a:r>
          </a:p>
          <a:p>
            <a:pPr fontAlgn="auto">
              <a:spcAft>
                <a:spcPts val="0"/>
              </a:spcAft>
            </a:pPr>
            <a:r>
              <a:rPr lang="nl-NL" sz="2200" dirty="0"/>
              <a:t>Bouwtoezicht</a:t>
            </a:r>
          </a:p>
          <a:p>
            <a:pPr fontAlgn="auto">
              <a:spcAft>
                <a:spcPts val="0"/>
              </a:spcAft>
            </a:pPr>
            <a:r>
              <a:rPr lang="nl-NL" sz="2200" dirty="0"/>
              <a:t>Gebouwinspectie</a:t>
            </a:r>
          </a:p>
          <a:p>
            <a:pPr fontAlgn="auto">
              <a:spcAft>
                <a:spcPts val="0"/>
              </a:spcAft>
            </a:pPr>
            <a:r>
              <a:rPr lang="nl-NL" sz="2200" dirty="0"/>
              <a:t>RFID</a:t>
            </a:r>
          </a:p>
          <a:p>
            <a:pPr fontAlgn="auto">
              <a:spcAft>
                <a:spcPts val="0"/>
              </a:spcAft>
            </a:pPr>
            <a:r>
              <a:rPr lang="nl-NL" sz="2200" dirty="0"/>
              <a:t>Remote </a:t>
            </a:r>
            <a:r>
              <a:rPr lang="nl-NL" sz="2200" dirty="0" err="1"/>
              <a:t>sensing</a:t>
            </a:r>
            <a:endParaRPr lang="nl-NL" sz="2200" dirty="0"/>
          </a:p>
          <a:p>
            <a:pPr fontAlgn="auto">
              <a:spcAft>
                <a:spcPts val="0"/>
              </a:spcAft>
            </a:pPr>
            <a:r>
              <a:rPr lang="nl-NL" sz="2200" dirty="0"/>
              <a:t>Landbouwkundige bewaking</a:t>
            </a:r>
          </a:p>
          <a:p>
            <a:pPr fontAlgn="auto">
              <a:spcAft>
                <a:spcPts val="0"/>
              </a:spcAft>
            </a:pPr>
            <a:r>
              <a:rPr lang="nl-NL" sz="2200" dirty="0"/>
              <a:t>Hulpdiensten</a:t>
            </a:r>
          </a:p>
          <a:p>
            <a:pPr lvl="1" fontAlgn="auto">
              <a:spcAft>
                <a:spcPts val="0"/>
              </a:spcAft>
            </a:pPr>
            <a:r>
              <a:rPr lang="nl-NL" sz="2200" dirty="0"/>
              <a:t>Ambulance </a:t>
            </a:r>
            <a:r>
              <a:rPr lang="nl-NL" sz="2200" dirty="0" err="1"/>
              <a:t>drone</a:t>
            </a:r>
            <a:endParaRPr lang="nl-NL" sz="2200" dirty="0"/>
          </a:p>
          <a:p>
            <a:pPr lvl="1" fontAlgn="auto">
              <a:spcAft>
                <a:spcPts val="0"/>
              </a:spcAft>
            </a:pPr>
            <a:r>
              <a:rPr lang="nl-NL" sz="2200" dirty="0"/>
              <a:t>Telefoon opsporing</a:t>
            </a:r>
          </a:p>
          <a:p>
            <a:pPr lvl="1" fontAlgn="auto">
              <a:spcAft>
                <a:spcPts val="0"/>
              </a:spcAft>
            </a:pPr>
            <a:r>
              <a:rPr lang="nl-NL" sz="2200" dirty="0"/>
              <a:t>Pepperspray </a:t>
            </a:r>
            <a:r>
              <a:rPr lang="nl-NL" sz="2200" dirty="0" err="1"/>
              <a:t>drone</a:t>
            </a:r>
            <a:r>
              <a:rPr lang="nl-NL" sz="2200" dirty="0"/>
              <a:t>/ </a:t>
            </a:r>
            <a:r>
              <a:rPr lang="nl-NL" sz="2200" dirty="0" err="1"/>
              <a:t>taser</a:t>
            </a:r>
            <a:r>
              <a:rPr lang="nl-NL" sz="2200" dirty="0"/>
              <a:t> </a:t>
            </a:r>
            <a:r>
              <a:rPr lang="nl-NL" sz="2200" dirty="0" err="1"/>
              <a:t>drone</a:t>
            </a:r>
            <a:endParaRPr lang="nl-NL" sz="2200" dirty="0"/>
          </a:p>
          <a:p>
            <a:pPr fontAlgn="auto">
              <a:spcAft>
                <a:spcPts val="0"/>
              </a:spcAft>
            </a:pPr>
            <a:r>
              <a:rPr lang="nl-NL" sz="2200" dirty="0"/>
              <a:t>Bevoorrading</a:t>
            </a:r>
          </a:p>
          <a:p>
            <a:endParaRPr lang="nl-NL" sz="2000" dirty="0">
              <a:solidFill>
                <a:schemeClr val="tx1"/>
              </a:solidFill>
            </a:endParaRPr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44294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b="1" dirty="0" smtClean="0"/>
              <a:t>BESTURING</a:t>
            </a:r>
            <a:endParaRPr lang="nl-NL" sz="36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3200" dirty="0" smtClean="0"/>
              <a:t>Remote control met joystick etc.</a:t>
            </a:r>
          </a:p>
          <a:p>
            <a:r>
              <a:rPr lang="nl-NL" sz="3200" dirty="0" smtClean="0"/>
              <a:t>Tablet/Telefoon</a:t>
            </a:r>
          </a:p>
          <a:p>
            <a:r>
              <a:rPr lang="nl-NL" sz="3200" dirty="0" smtClean="0"/>
              <a:t>Virtual </a:t>
            </a:r>
            <a:r>
              <a:rPr lang="nl-NL" sz="3200" dirty="0" err="1" smtClean="0"/>
              <a:t>Reality</a:t>
            </a:r>
            <a:r>
              <a:rPr lang="nl-NL" sz="3200" dirty="0" smtClean="0"/>
              <a:t> headset</a:t>
            </a: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6860" y="2700511"/>
            <a:ext cx="3343931" cy="301833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116" y="3852639"/>
            <a:ext cx="6722695" cy="1395070"/>
          </a:xfrm>
          <a:prstGeom prst="rect">
            <a:avLst/>
          </a:prstGeom>
        </p:spPr>
      </p:pic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250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b="1" dirty="0" smtClean="0"/>
              <a:t>GIMBAL</a:t>
            </a:r>
            <a:endParaRPr lang="nl-NL" sz="36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3200" dirty="0" smtClean="0"/>
              <a:t>Gyroscoop voor de camera</a:t>
            </a:r>
          </a:p>
          <a:p>
            <a:pPr lvl="1"/>
            <a:r>
              <a:rPr lang="nl-NL" sz="3200" dirty="0" smtClean="0"/>
              <a:t>Houdt camera in dezelfde positie tijdens het vliegen</a:t>
            </a:r>
          </a:p>
          <a:p>
            <a:pPr lvl="1"/>
            <a:r>
              <a:rPr lang="nl-NL" sz="3200" dirty="0" smtClean="0"/>
              <a:t>Maakt kanteling mogelijk</a:t>
            </a:r>
            <a:endParaRPr lang="nl-NL" sz="3200" dirty="0"/>
          </a:p>
        </p:txBody>
      </p:sp>
      <p:pic>
        <p:nvPicPr>
          <p:cNvPr id="6146" name="Picture 2" descr="Afbeeldingsresultaat voor gimb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8" y="3840602"/>
            <a:ext cx="3888432" cy="215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electronicarc.com/images/3_axies_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796" y="3564607"/>
            <a:ext cx="2886869" cy="2702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357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Regelgeving</a:t>
            </a:r>
            <a:endParaRPr lang="nl-NL" dirty="0"/>
          </a:p>
        </p:txBody>
      </p:sp>
      <p:pic>
        <p:nvPicPr>
          <p:cNvPr id="8194" name="Picture 2" descr="http://handboogliga.nuc-lin-web-07.brainlane.com/content/assets/uploads/Regelgev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871" y="1588688"/>
            <a:ext cx="2924175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71F287-6227-4FAF-A31E-2CB8FB265786}" type="slidenum">
              <a:rPr lang="nl-NL" smtClean="0"/>
              <a:pPr>
                <a:defRPr/>
              </a:pPr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149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niekeuitjes.nl/wp-content/uploads/2015/02/2_Parrot_AR.Drone_2.0_in_fligh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788" y="4750175"/>
            <a:ext cx="4107947" cy="1954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b="1" dirty="0" smtClean="0"/>
              <a:t>INHOUD</a:t>
            </a:r>
            <a:endParaRPr lang="nl-NL" sz="36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3200" dirty="0" smtClean="0"/>
              <a:t>Wat is een drone?</a:t>
            </a:r>
          </a:p>
          <a:p>
            <a:r>
              <a:rPr lang="nl-NL" sz="3200" dirty="0" smtClean="0"/>
              <a:t>Hoe werkt een drone?</a:t>
            </a:r>
          </a:p>
          <a:p>
            <a:r>
              <a:rPr lang="nl-NL" sz="3200" dirty="0" smtClean="0"/>
              <a:t>Gebruiksdoelen</a:t>
            </a:r>
          </a:p>
          <a:p>
            <a:r>
              <a:rPr lang="nl-NL" sz="3200" dirty="0" smtClean="0"/>
              <a:t>Regelgeving</a:t>
            </a:r>
          </a:p>
          <a:p>
            <a:r>
              <a:rPr lang="nl-NL" sz="3200" dirty="0" smtClean="0"/>
              <a:t>Wat heb ik nodig?</a:t>
            </a:r>
          </a:p>
          <a:p>
            <a:r>
              <a:rPr lang="nl-NL" sz="3200" dirty="0" err="1"/>
              <a:t>HCC!drones</a:t>
            </a:r>
            <a:endParaRPr lang="nl-NL" sz="3200" dirty="0"/>
          </a:p>
          <a:p>
            <a:endParaRPr lang="nl-NL" dirty="0" smtClean="0"/>
          </a:p>
          <a:p>
            <a:endParaRPr lang="nl-NL" dirty="0" smtClean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522164" y="6876975"/>
            <a:ext cx="2406015" cy="402567"/>
          </a:xfrm>
          <a:prstGeom prst="rect">
            <a:avLst/>
          </a:prstGeom>
        </p:spPr>
        <p:txBody>
          <a:bodyPr/>
          <a:lstStyle/>
          <a:p>
            <a:fld id="{CC0D5734-3427-4385-9EE3-A8D07131E553}" type="slidenum">
              <a:rPr lang="nl-NL" smtClean="0">
                <a:solidFill>
                  <a:prstClr val="black"/>
                </a:solidFill>
              </a:rPr>
              <a:pPr/>
              <a:t>2</a:t>
            </a:fld>
            <a:endParaRPr lang="nl-NL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16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b="1" dirty="0" smtClean="0"/>
              <a:t>UITDAGINGEN BIJ GEBRUIK</a:t>
            </a:r>
            <a:endParaRPr lang="nl-NL" sz="36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3200" dirty="0" smtClean="0"/>
              <a:t>Afstand (signaalsterkte)</a:t>
            </a:r>
          </a:p>
          <a:p>
            <a:r>
              <a:rPr lang="nl-NL" sz="3200" dirty="0" smtClean="0"/>
              <a:t>Accuduur</a:t>
            </a:r>
          </a:p>
          <a:p>
            <a:r>
              <a:rPr lang="nl-NL" sz="3200" dirty="0" smtClean="0"/>
              <a:t>Windsterkte</a:t>
            </a:r>
          </a:p>
          <a:p>
            <a:r>
              <a:rPr lang="nl-NL" sz="3200" dirty="0" smtClean="0"/>
              <a:t>Vogels</a:t>
            </a:r>
          </a:p>
          <a:p>
            <a:r>
              <a:rPr lang="nl-NL" sz="3200" dirty="0" smtClean="0"/>
              <a:t>Wetgeving</a:t>
            </a:r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4612" y="2068647"/>
            <a:ext cx="5256584" cy="3687454"/>
          </a:xfrm>
          <a:prstGeom prst="rect">
            <a:avLst/>
          </a:prstGeom>
        </p:spPr>
      </p:pic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6321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b="1" dirty="0" smtClean="0"/>
              <a:t>UITDAGINGEN VOOR DERDEN</a:t>
            </a:r>
            <a:endParaRPr lang="nl-NL" sz="36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4172" y="1332359"/>
            <a:ext cx="9223058" cy="4797552"/>
          </a:xfrm>
        </p:spPr>
        <p:txBody>
          <a:bodyPr/>
          <a:lstStyle/>
          <a:p>
            <a:r>
              <a:rPr lang="nl-NL" sz="3200" dirty="0" smtClean="0"/>
              <a:t>Privacy</a:t>
            </a:r>
          </a:p>
          <a:p>
            <a:r>
              <a:rPr lang="nl-NL" sz="3200" dirty="0" smtClean="0"/>
              <a:t>Geluid</a:t>
            </a:r>
          </a:p>
          <a:p>
            <a:r>
              <a:rPr lang="nl-NL" sz="3200" dirty="0" smtClean="0"/>
              <a:t>Hinderen andere luchtvoertuigen</a:t>
            </a:r>
            <a:endParaRPr lang="nl-NL" sz="3200" dirty="0"/>
          </a:p>
        </p:txBody>
      </p:sp>
      <p:pic>
        <p:nvPicPr>
          <p:cNvPr id="9220" name="Picture 4" descr="http://www.partnerfirst.org/blog/wp-content/uploads/2014/02/dron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77"/>
          <a:stretch/>
        </p:blipFill>
        <p:spPr bwMode="auto">
          <a:xfrm>
            <a:off x="735171" y="3924647"/>
            <a:ext cx="2595306" cy="202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://www.thesleuthjournal.com/wp-content/uploads/2013/02/no-drones-ki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1819" y="3924647"/>
            <a:ext cx="6396410" cy="202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19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b="1" dirty="0" smtClean="0"/>
              <a:t>WETGEVING</a:t>
            </a:r>
            <a:endParaRPr lang="nl-NL" sz="36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6180" y="1188343"/>
            <a:ext cx="9868114" cy="5616624"/>
          </a:xfrm>
        </p:spPr>
        <p:txBody>
          <a:bodyPr>
            <a:normAutofit fontScale="92500" lnSpcReduction="10000"/>
          </a:bodyPr>
          <a:lstStyle/>
          <a:p>
            <a:r>
              <a:rPr lang="nl-NL" sz="3200" dirty="0" smtClean="0"/>
              <a:t>Wisselt steeds! Regeling modelvliegtuigen</a:t>
            </a:r>
          </a:p>
          <a:p>
            <a:r>
              <a:rPr lang="nl-NL" sz="3200" dirty="0" smtClean="0"/>
              <a:t>Enkele punten (niet compleet)</a:t>
            </a:r>
          </a:p>
          <a:p>
            <a:pPr lvl="1"/>
            <a:r>
              <a:rPr lang="nl-NL" sz="3200" dirty="0" smtClean="0"/>
              <a:t>Tijdens vlucht altijd zichtbaar (line of </a:t>
            </a:r>
            <a:r>
              <a:rPr lang="nl-NL" sz="3200" dirty="0" err="1" smtClean="0"/>
              <a:t>sight</a:t>
            </a:r>
            <a:r>
              <a:rPr lang="nl-NL" sz="3200" dirty="0" smtClean="0"/>
              <a:t>)</a:t>
            </a:r>
          </a:p>
          <a:p>
            <a:pPr lvl="1"/>
            <a:r>
              <a:rPr lang="nl-NL" sz="3200" dirty="0" smtClean="0"/>
              <a:t>Alleen overdag</a:t>
            </a:r>
          </a:p>
          <a:p>
            <a:pPr lvl="1"/>
            <a:r>
              <a:rPr lang="nl-NL" sz="3200" dirty="0" smtClean="0"/>
              <a:t>Niet boven gebouwen of kunstwerken, mensenmenigtes, spoorlijnen, verkeerswegen</a:t>
            </a:r>
          </a:p>
          <a:p>
            <a:pPr lvl="1"/>
            <a:r>
              <a:rPr lang="nl-NL" sz="3200" dirty="0" smtClean="0"/>
              <a:t>Buiten bebouwde kom, wel bij 60km wegen</a:t>
            </a:r>
          </a:p>
          <a:p>
            <a:pPr lvl="1"/>
            <a:r>
              <a:rPr lang="nl-NL" sz="3200" dirty="0" smtClean="0"/>
              <a:t>Binnen bebouwde kom, wel bij 30km wegen</a:t>
            </a:r>
          </a:p>
          <a:p>
            <a:r>
              <a:rPr lang="nl-NL" sz="3200" dirty="0" smtClean="0"/>
              <a:t>Buiten no-</a:t>
            </a:r>
            <a:r>
              <a:rPr lang="nl-NL" sz="3200" dirty="0" err="1" smtClean="0"/>
              <a:t>fly</a:t>
            </a:r>
            <a:r>
              <a:rPr lang="nl-NL" sz="3200" dirty="0" smtClean="0"/>
              <a:t> zones, stilte en rust gebieden</a:t>
            </a:r>
          </a:p>
          <a:p>
            <a:r>
              <a:rPr lang="nl-NL" sz="3200" dirty="0" smtClean="0"/>
              <a:t>Maximaal 120 meter hoog</a:t>
            </a:r>
          </a:p>
          <a:p>
            <a:r>
              <a:rPr lang="nl-NL" sz="3200" dirty="0" smtClean="0"/>
              <a:t>Geen commercieel belang</a:t>
            </a:r>
            <a:endParaRPr lang="nl-NL" sz="3200" dirty="0"/>
          </a:p>
          <a:p>
            <a:pPr lvl="1"/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2880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 ik nodig?</a:t>
            </a:r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71F287-6227-4FAF-A31E-2CB8FB265786}" type="slidenum">
              <a:rPr lang="nl-NL" smtClean="0"/>
              <a:pPr>
                <a:defRPr/>
              </a:pPr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229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4000" b="1" dirty="0" smtClean="0"/>
              <a:t>SELECTIE SERIEUZE HOBBY-DRONES</a:t>
            </a:r>
            <a:endParaRPr lang="nl-NL" sz="4000" b="1" dirty="0"/>
          </a:p>
        </p:txBody>
      </p:sp>
      <p:sp>
        <p:nvSpPr>
          <p:cNvPr id="7" name="Tekstvak 6"/>
          <p:cNvSpPr txBox="1"/>
          <p:nvPr/>
        </p:nvSpPr>
        <p:spPr>
          <a:xfrm>
            <a:off x="3402484" y="2177175"/>
            <a:ext cx="633670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DJI </a:t>
            </a:r>
            <a:r>
              <a:rPr lang="nl-NL" sz="3200" dirty="0" err="1" smtClean="0"/>
              <a:t>Phantom</a:t>
            </a:r>
            <a:r>
              <a:rPr lang="nl-NL" sz="3200" dirty="0" smtClean="0"/>
              <a:t> 3 Standaard	</a:t>
            </a:r>
            <a:endParaRPr lang="nl-NL" sz="3200" dirty="0"/>
          </a:p>
        </p:txBody>
      </p:sp>
      <p:sp>
        <p:nvSpPr>
          <p:cNvPr id="10" name="Tekstvak 9"/>
          <p:cNvSpPr txBox="1"/>
          <p:nvPr/>
        </p:nvSpPr>
        <p:spPr>
          <a:xfrm>
            <a:off x="3402484" y="3728232"/>
            <a:ext cx="64087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3DRobotics Solo</a:t>
            </a:r>
          </a:p>
          <a:p>
            <a:r>
              <a:rPr lang="nl-NL" sz="3200" dirty="0" smtClean="0"/>
              <a:t>	</a:t>
            </a:r>
            <a:endParaRPr lang="nl-NL" sz="3200" dirty="0"/>
          </a:p>
        </p:txBody>
      </p:sp>
      <p:sp>
        <p:nvSpPr>
          <p:cNvPr id="12" name="Tekstvak 11"/>
          <p:cNvSpPr txBox="1"/>
          <p:nvPr/>
        </p:nvSpPr>
        <p:spPr>
          <a:xfrm>
            <a:off x="3380086" y="5566313"/>
            <a:ext cx="69351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Parrot Bebop en </a:t>
            </a:r>
            <a:r>
              <a:rPr lang="nl-NL" sz="3200" dirty="0" err="1" smtClean="0"/>
              <a:t>Skycontroller</a:t>
            </a:r>
            <a:endParaRPr lang="nl-NL" sz="3200" dirty="0" smtClean="0"/>
          </a:p>
          <a:p>
            <a:r>
              <a:rPr lang="nl-NL" sz="3200" dirty="0" smtClean="0"/>
              <a:t>	</a:t>
            </a:r>
            <a:endParaRPr lang="nl-NL" sz="3200" dirty="0"/>
          </a:p>
        </p:txBody>
      </p:sp>
      <p:pic>
        <p:nvPicPr>
          <p:cNvPr id="7170" name="Picture 2" descr="DJI Phantom 3 Standar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935" y="1578618"/>
            <a:ext cx="223837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926" y="3132257"/>
            <a:ext cx="2523297" cy="1613256"/>
          </a:xfrm>
          <a:prstGeom prst="rect">
            <a:avLst/>
          </a:prstGeom>
        </p:spPr>
      </p:pic>
      <p:sp>
        <p:nvSpPr>
          <p:cNvPr id="14" name="Rechthoek 13"/>
          <p:cNvSpPr/>
          <p:nvPr/>
        </p:nvSpPr>
        <p:spPr>
          <a:xfrm>
            <a:off x="434911" y="3329256"/>
            <a:ext cx="2808312" cy="153149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2360" y="5036694"/>
            <a:ext cx="1675523" cy="1552249"/>
          </a:xfrm>
          <a:prstGeom prst="rect">
            <a:avLst/>
          </a:prstGeom>
        </p:spPr>
      </p:pic>
      <p:sp>
        <p:nvSpPr>
          <p:cNvPr id="15" name="Rechthoek 14"/>
          <p:cNvSpPr/>
          <p:nvPr/>
        </p:nvSpPr>
        <p:spPr>
          <a:xfrm>
            <a:off x="434911" y="5036694"/>
            <a:ext cx="2808312" cy="155224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Rechthoek 10"/>
          <p:cNvSpPr/>
          <p:nvPr/>
        </p:nvSpPr>
        <p:spPr>
          <a:xfrm>
            <a:off x="434911" y="1666677"/>
            <a:ext cx="2808312" cy="153149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995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b="1" dirty="0" err="1" smtClean="0"/>
              <a:t>GoPro</a:t>
            </a:r>
            <a:r>
              <a:rPr lang="nl-NL" sz="3600" b="1" dirty="0" smtClean="0"/>
              <a:t> CAMERA</a:t>
            </a:r>
            <a:endParaRPr lang="nl-NL" sz="36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35171" y="2012836"/>
            <a:ext cx="4755545" cy="3640003"/>
          </a:xfrm>
        </p:spPr>
        <p:txBody>
          <a:bodyPr/>
          <a:lstStyle/>
          <a:p>
            <a:r>
              <a:rPr lang="nl-NL" sz="3200" dirty="0" smtClean="0"/>
              <a:t>Meerdere versies (van €135-400)</a:t>
            </a:r>
          </a:p>
          <a:p>
            <a:r>
              <a:rPr lang="nl-NL" sz="3200" dirty="0" smtClean="0"/>
              <a:t>HD filmen</a:t>
            </a:r>
          </a:p>
          <a:p>
            <a:pPr lvl="1"/>
            <a:r>
              <a:rPr lang="nl-NL" sz="3200" dirty="0" smtClean="0"/>
              <a:t>Tot 4K</a:t>
            </a:r>
          </a:p>
          <a:p>
            <a:r>
              <a:rPr lang="nl-NL" sz="3200" dirty="0"/>
              <a:t>W</a:t>
            </a:r>
            <a:r>
              <a:rPr lang="nl-NL" sz="3200" dirty="0" smtClean="0"/>
              <a:t>aterdicht</a:t>
            </a:r>
            <a:endParaRPr lang="nl-NL" sz="3200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3943" y="1993484"/>
            <a:ext cx="4514286" cy="4676190"/>
          </a:xfrm>
          <a:prstGeom prst="rect">
            <a:avLst/>
          </a:prstGeom>
        </p:spPr>
      </p:pic>
      <p:sp>
        <p:nvSpPr>
          <p:cNvPr id="8" name="Tijdelijke aanduiding voor dianumm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310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b="1" dirty="0" smtClean="0"/>
              <a:t>GEÏNTERESSEERD?</a:t>
            </a:r>
            <a:endParaRPr lang="nl-NL" sz="36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3200" dirty="0"/>
              <a:t>Interessegroep </a:t>
            </a:r>
            <a:r>
              <a:rPr lang="nl-NL" sz="3200" dirty="0" err="1" smtClean="0"/>
              <a:t>HCC!drones</a:t>
            </a:r>
            <a:endParaRPr lang="nl-NL" sz="3200" dirty="0" smtClean="0"/>
          </a:p>
          <a:p>
            <a:pPr lvl="1"/>
            <a:r>
              <a:rPr lang="nl-NL" sz="3200" dirty="0" smtClean="0"/>
              <a:t>Aanmelden via website</a:t>
            </a:r>
          </a:p>
          <a:p>
            <a:pPr lvl="1"/>
            <a:r>
              <a:rPr lang="nl-NL" sz="3200" dirty="0" smtClean="0"/>
              <a:t>Nieuwsbrief</a:t>
            </a:r>
          </a:p>
          <a:p>
            <a:pPr lvl="1"/>
            <a:r>
              <a:rPr lang="nl-NL" sz="3200" dirty="0" smtClean="0"/>
              <a:t>Overal activiteiten </a:t>
            </a:r>
          </a:p>
          <a:p>
            <a:pPr lvl="1"/>
            <a:r>
              <a:rPr lang="nl-NL" sz="3200" dirty="0" smtClean="0"/>
              <a:t>€10/jaar (</a:t>
            </a:r>
            <a:r>
              <a:rPr lang="nl-NL" sz="2400" dirty="0" smtClean="0"/>
              <a:t>indien je al HCC-lid bent</a:t>
            </a:r>
            <a:r>
              <a:rPr lang="nl-NL" sz="3200" dirty="0" smtClean="0"/>
              <a:t>)</a:t>
            </a:r>
          </a:p>
          <a:p>
            <a:pPr lvl="1"/>
            <a:endParaRPr lang="nl-NL" sz="3200" dirty="0" smtClean="0"/>
          </a:p>
          <a:p>
            <a:r>
              <a:rPr lang="nl-NL" sz="3200" dirty="0" smtClean="0"/>
              <a:t>PC-Active 278 (november 2014)</a:t>
            </a:r>
          </a:p>
          <a:p>
            <a:r>
              <a:rPr lang="nl-NL" sz="3200" dirty="0" smtClean="0"/>
              <a:t>Komende PC-Active</a:t>
            </a:r>
            <a:endParaRPr lang="nl-NL" sz="3200" dirty="0"/>
          </a:p>
        </p:txBody>
      </p:sp>
      <p:pic>
        <p:nvPicPr>
          <p:cNvPr id="11266" name="Picture 2" descr="Drone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0916" y="1404367"/>
            <a:ext cx="2810127" cy="150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26</a:t>
            </a:fld>
            <a:endParaRPr lang="nl-NL"/>
          </a:p>
        </p:txBody>
      </p:sp>
      <p:pic>
        <p:nvPicPr>
          <p:cNvPr id="8" name="Afbeelding 7" descr="drones_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996" y="3060551"/>
            <a:ext cx="1979538" cy="197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51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2444" y="468263"/>
            <a:ext cx="4734541" cy="5593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FCC852-E4A7-4185-83B3-43E898F27EEC}" type="slidenum">
              <a:rPr lang="nl-NL" smtClean="0"/>
              <a:pPr>
                <a:defRPr/>
              </a:pPr>
              <a:t>27</a:t>
            </a:fld>
            <a:endParaRPr lang="nl-NL"/>
          </a:p>
        </p:txBody>
      </p:sp>
      <p:sp>
        <p:nvSpPr>
          <p:cNvPr id="6" name="Tekstvak 5"/>
          <p:cNvSpPr txBox="1"/>
          <p:nvPr/>
        </p:nvSpPr>
        <p:spPr>
          <a:xfrm>
            <a:off x="162124" y="6300911"/>
            <a:ext cx="547260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>
                <a:latin typeface="+mn-lt"/>
              </a:rPr>
              <a:t>Presentatie gemaakt door Rob van </a:t>
            </a:r>
            <a:r>
              <a:rPr lang="nl-NL" sz="1600" dirty="0" err="1" smtClean="0">
                <a:latin typeface="+mn-lt"/>
              </a:rPr>
              <a:t>Geuns</a:t>
            </a:r>
            <a:r>
              <a:rPr lang="nl-NL" sz="1600" dirty="0" smtClean="0">
                <a:latin typeface="+mn-lt"/>
              </a:rPr>
              <a:t>, oktober 2015</a:t>
            </a:r>
            <a:endParaRPr lang="nl-NL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7563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2164" y="756295"/>
            <a:ext cx="9781406" cy="2592288"/>
          </a:xfrm>
        </p:spPr>
        <p:txBody>
          <a:bodyPr>
            <a:normAutofit fontScale="90000"/>
          </a:bodyPr>
          <a:lstStyle/>
          <a:p>
            <a:r>
              <a:rPr lang="nl-NL" sz="6000" cap="none" dirty="0" err="1" smtClean="0">
                <a:latin typeface="+mn-lt"/>
              </a:rPr>
              <a:t>Drone</a:t>
            </a:r>
            <a:r>
              <a:rPr lang="nl-NL" sz="6000" cap="none" dirty="0" smtClean="0">
                <a:latin typeface="+mn-lt"/>
              </a:rPr>
              <a:t>=</a:t>
            </a:r>
            <a:br>
              <a:rPr lang="nl-NL" sz="6000" cap="none" dirty="0" smtClean="0">
                <a:latin typeface="+mn-lt"/>
              </a:rPr>
            </a:br>
            <a:r>
              <a:rPr lang="nl-NL" sz="6000" cap="none" dirty="0" smtClean="0">
                <a:latin typeface="+mn-lt"/>
              </a:rPr>
              <a:t>Onbemand luchtvaartuig</a:t>
            </a:r>
            <a:endParaRPr lang="nl-NL" sz="6000" cap="none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252" y="4428703"/>
            <a:ext cx="2853175" cy="14265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58268" y="5940871"/>
            <a:ext cx="31936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Drone – Militaire benaming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1660"/>
          <a:stretch/>
        </p:blipFill>
        <p:spPr>
          <a:xfrm>
            <a:off x="5346700" y="3996655"/>
            <a:ext cx="4266994" cy="2232248"/>
          </a:xfrm>
          <a:prstGeom prst="rect">
            <a:avLst/>
          </a:prstGeom>
        </p:spPr>
      </p:pic>
      <p:sp>
        <p:nvSpPr>
          <p:cNvPr id="8" name="Tijdelijke aanduiding voor dianumm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71F287-6227-4FAF-A31E-2CB8FB265786}" type="slidenum">
              <a:rPr lang="nl-NL" smtClean="0"/>
              <a:pPr>
                <a:defRPr/>
              </a:pPr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56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b="1" dirty="0" smtClean="0"/>
              <a:t>VEELVOORKOMENDE TERMEN</a:t>
            </a:r>
            <a:endParaRPr lang="nl-NL" sz="36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3200" dirty="0" smtClean="0"/>
              <a:t>UAV=</a:t>
            </a:r>
            <a:r>
              <a:rPr lang="nl-NL" sz="3200" dirty="0" err="1" smtClean="0"/>
              <a:t>Unmanned</a:t>
            </a:r>
            <a:r>
              <a:rPr lang="nl-NL" sz="3200" dirty="0" smtClean="0"/>
              <a:t> </a:t>
            </a:r>
            <a:r>
              <a:rPr lang="nl-NL" sz="3200" dirty="0" err="1" smtClean="0"/>
              <a:t>Aerial</a:t>
            </a:r>
            <a:r>
              <a:rPr lang="nl-NL" sz="3200" dirty="0" smtClean="0"/>
              <a:t> Vehicle</a:t>
            </a:r>
          </a:p>
          <a:p>
            <a:r>
              <a:rPr lang="nl-NL" sz="3200" dirty="0" smtClean="0"/>
              <a:t>RPAS=</a:t>
            </a:r>
            <a:r>
              <a:rPr lang="nl-NL" sz="3200" dirty="0" err="1" smtClean="0"/>
              <a:t>Remotely</a:t>
            </a:r>
            <a:r>
              <a:rPr lang="nl-NL" sz="3200" dirty="0" smtClean="0"/>
              <a:t> </a:t>
            </a:r>
            <a:r>
              <a:rPr lang="nl-NL" sz="3200" dirty="0" err="1" smtClean="0"/>
              <a:t>Piloted</a:t>
            </a:r>
            <a:r>
              <a:rPr lang="nl-NL" sz="3200" dirty="0" smtClean="0"/>
              <a:t> Aircraft System</a:t>
            </a:r>
          </a:p>
          <a:p>
            <a:r>
              <a:rPr lang="nl-NL" sz="3200" dirty="0" smtClean="0"/>
              <a:t>MAV=Micro Air Vehicle</a:t>
            </a:r>
          </a:p>
          <a:p>
            <a:r>
              <a:rPr lang="nl-NL" sz="3200" dirty="0" smtClean="0"/>
              <a:t>AAR=</a:t>
            </a:r>
            <a:r>
              <a:rPr lang="nl-NL" sz="3200" dirty="0" err="1" smtClean="0"/>
              <a:t>Autonomous</a:t>
            </a:r>
            <a:r>
              <a:rPr lang="nl-NL" sz="3200" dirty="0" smtClean="0"/>
              <a:t> </a:t>
            </a:r>
            <a:r>
              <a:rPr lang="nl-NL" sz="3200" dirty="0" err="1" smtClean="0"/>
              <a:t>Aerial</a:t>
            </a:r>
            <a:r>
              <a:rPr lang="nl-NL" sz="3200" dirty="0" smtClean="0"/>
              <a:t> </a:t>
            </a:r>
            <a:r>
              <a:rPr lang="nl-NL" sz="3200" dirty="0" err="1" smtClean="0"/>
              <a:t>Robotics</a:t>
            </a:r>
            <a:endParaRPr lang="nl-NL" sz="3200" dirty="0" smtClean="0"/>
          </a:p>
          <a:p>
            <a:r>
              <a:rPr lang="nl-NL" sz="3200" dirty="0" smtClean="0"/>
              <a:t>SUAS=Small </a:t>
            </a:r>
            <a:r>
              <a:rPr lang="nl-NL" sz="3200" dirty="0" err="1" smtClean="0"/>
              <a:t>Unmanned</a:t>
            </a:r>
            <a:r>
              <a:rPr lang="nl-NL" sz="3200" dirty="0" smtClean="0"/>
              <a:t> Aircraft System</a:t>
            </a:r>
          </a:p>
          <a:p>
            <a:r>
              <a:rPr lang="nl-NL" sz="3200" dirty="0" err="1" smtClean="0"/>
              <a:t>Multicopter</a:t>
            </a:r>
            <a:endParaRPr lang="nl-NL" sz="3200" dirty="0" smtClean="0"/>
          </a:p>
          <a:p>
            <a:pPr marL="0" indent="0">
              <a:buNone/>
            </a:pPr>
            <a:endParaRPr lang="nl-NL" sz="3200" dirty="0" smtClean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706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werkt het?</a:t>
            </a:r>
            <a:endParaRPr lang="nl-NL" dirty="0"/>
          </a:p>
        </p:txBody>
      </p:sp>
      <p:pic>
        <p:nvPicPr>
          <p:cNvPr id="1026" name="Picture 2" descr="http://productnieuws.nl/files/advertenties/258/large_hoe%20werkt%20he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057" y="1202837"/>
            <a:ext cx="523875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71F287-6227-4FAF-A31E-2CB8FB265786}" type="slidenum">
              <a:rPr lang="nl-NL" smtClean="0"/>
              <a:pPr>
                <a:defRPr/>
              </a:pPr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90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ep 9"/>
          <p:cNvGrpSpPr/>
          <p:nvPr/>
        </p:nvGrpSpPr>
        <p:grpSpPr>
          <a:xfrm>
            <a:off x="3906540" y="4716735"/>
            <a:ext cx="5857875" cy="1895476"/>
            <a:chOff x="3834532" y="4572719"/>
            <a:chExt cx="5857875" cy="1895476"/>
          </a:xfrm>
        </p:grpSpPr>
        <p:pic>
          <p:nvPicPr>
            <p:cNvPr id="5124" name="Picture 4" descr="merken-drones-dji-parrot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4532" y="4572719"/>
              <a:ext cx="5857875" cy="18954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hthoek 8"/>
            <p:cNvSpPr/>
            <p:nvPr/>
          </p:nvSpPr>
          <p:spPr>
            <a:xfrm>
              <a:off x="4266580" y="5961542"/>
              <a:ext cx="504056" cy="33936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" name="Rechthoek 11"/>
            <p:cNvSpPr/>
            <p:nvPr/>
          </p:nvSpPr>
          <p:spPr>
            <a:xfrm>
              <a:off x="7193436" y="5981969"/>
              <a:ext cx="817559" cy="33936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b="1" dirty="0" smtClean="0"/>
              <a:t>ONDERDELEN</a:t>
            </a:r>
            <a:endParaRPr lang="nl-NL" sz="3600" b="1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>
          <a:xfrm>
            <a:off x="539750" y="1387475"/>
            <a:ext cx="9609138" cy="3617292"/>
          </a:xfrm>
        </p:spPr>
        <p:txBody>
          <a:bodyPr/>
          <a:lstStyle/>
          <a:p>
            <a:r>
              <a:rPr lang="nl-NL" sz="3200" dirty="0" smtClean="0"/>
              <a:t>Drie tot acht, of meer, armen</a:t>
            </a:r>
          </a:p>
          <a:p>
            <a:r>
              <a:rPr lang="nl-NL" sz="3200" dirty="0" smtClean="0"/>
              <a:t>Iedere arm zijn eigen propeller</a:t>
            </a:r>
          </a:p>
          <a:p>
            <a:r>
              <a:rPr lang="nl-NL" sz="3200" dirty="0" smtClean="0"/>
              <a:t>Propellers zijn verticaal gemonteerd</a:t>
            </a:r>
          </a:p>
          <a:p>
            <a:r>
              <a:rPr lang="nl-NL" sz="3200" dirty="0" smtClean="0"/>
              <a:t>Flight controller voor automatische aanpassing</a:t>
            </a:r>
          </a:p>
          <a:p>
            <a:r>
              <a:rPr lang="nl-NL" sz="3200" dirty="0" err="1" smtClean="0"/>
              <a:t>Gimbal</a:t>
            </a:r>
            <a:r>
              <a:rPr lang="nl-NL" sz="3200" dirty="0" smtClean="0"/>
              <a:t> voor camera stabilisatie</a:t>
            </a:r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1980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b="1" dirty="0" smtClean="0"/>
              <a:t>HOE VLIEGT EEN VLIEGTUIG</a:t>
            </a:r>
            <a:endParaRPr lang="nl-NL" sz="36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6180" y="3924647"/>
            <a:ext cx="9223058" cy="2564896"/>
          </a:xfrm>
        </p:spPr>
        <p:txBody>
          <a:bodyPr>
            <a:noAutofit/>
          </a:bodyPr>
          <a:lstStyle/>
          <a:p>
            <a:r>
              <a:rPr lang="nl-NL" sz="3200" dirty="0" smtClean="0"/>
              <a:t>Door de kromming is de luchtdruk boven de vleugel lager dan er boven</a:t>
            </a:r>
          </a:p>
          <a:p>
            <a:r>
              <a:rPr lang="nl-NL" sz="3200" dirty="0" smtClean="0"/>
              <a:t>Werkt alleen bij beweging</a:t>
            </a:r>
          </a:p>
          <a:p>
            <a:r>
              <a:rPr lang="nl-NL" sz="3200" dirty="0" err="1" smtClean="0"/>
              <a:t>Flaps</a:t>
            </a:r>
            <a:r>
              <a:rPr lang="nl-NL" sz="3200" dirty="0" smtClean="0"/>
              <a:t> tijdens start en landing voor verdere versterking van het effect</a:t>
            </a:r>
            <a:endParaRPr lang="nl-NL" sz="3200" dirty="0"/>
          </a:p>
        </p:txBody>
      </p:sp>
      <p:pic>
        <p:nvPicPr>
          <p:cNvPr id="6146" name="Picture 2" descr="http://users.telenet.be/aerodynamica/intro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348" y="1548383"/>
            <a:ext cx="4552950" cy="224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394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b="1" dirty="0" smtClean="0"/>
              <a:t>HOE VLIEGT EEN MULTICOPTER</a:t>
            </a:r>
            <a:endParaRPr lang="nl-NL" sz="36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3200" dirty="0" smtClean="0"/>
              <a:t>Iedere rotor heeft meerdere (2,3,4) rotorbladen</a:t>
            </a:r>
          </a:p>
          <a:p>
            <a:r>
              <a:rPr lang="nl-NL" sz="3200" dirty="0" smtClean="0"/>
              <a:t>Boven de rotorbladen ontstaat onderdruk boven het blad</a:t>
            </a:r>
          </a:p>
          <a:p>
            <a:r>
              <a:rPr lang="nl-NL" sz="3200" dirty="0" smtClean="0"/>
              <a:t>Snelheid en grootte van het blad bepalen het drukverschil, dus de opwaartse kracht</a:t>
            </a:r>
          </a:p>
          <a:p>
            <a:r>
              <a:rPr lang="nl-NL" sz="3200" dirty="0" smtClean="0"/>
              <a:t>Helft van de rotors draait met de klok mee, de andere helft tegen de klok in, hierdoor worden de rotatie krachten gecompenseerd</a:t>
            </a:r>
            <a:br>
              <a:rPr lang="nl-NL" sz="3200" dirty="0" smtClean="0"/>
            </a:br>
            <a:r>
              <a:rPr lang="nl-NL" sz="3200" dirty="0" smtClean="0"/>
              <a:t>(de juiste rotorbladen op de juiste rotor!</a:t>
            </a:r>
          </a:p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9839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b="1" dirty="0" smtClean="0"/>
              <a:t>HOE VLIEGT EEN MULTICOPTER</a:t>
            </a:r>
            <a:endParaRPr lang="nl-NL" sz="3600" b="1" dirty="0"/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5343" y="2268463"/>
            <a:ext cx="10155401" cy="4176464"/>
          </a:xfrm>
          <a:prstGeom prst="rect">
            <a:avLst/>
          </a:prstGeom>
        </p:spPr>
      </p:pic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630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e">
  <a:themeElements>
    <a:clrScheme name="Presentati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resentat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Presentatie</Template>
  <TotalTime>212</TotalTime>
  <Words>985</Words>
  <Application>Microsoft Office PowerPoint</Application>
  <PresentationFormat>Aangepast</PresentationFormat>
  <Paragraphs>193</Paragraphs>
  <Slides>27</Slides>
  <Notes>13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27</vt:i4>
      </vt:variant>
    </vt:vector>
  </HeadingPairs>
  <TitlesOfParts>
    <vt:vector size="31" baseType="lpstr">
      <vt:lpstr>Arial</vt:lpstr>
      <vt:lpstr>Franklin Gothic Heavy</vt:lpstr>
      <vt:lpstr>Verdana</vt:lpstr>
      <vt:lpstr>Presentatie</vt:lpstr>
      <vt:lpstr>PowerPoint-presentatie</vt:lpstr>
      <vt:lpstr>INHOUD</vt:lpstr>
      <vt:lpstr>Drone= Onbemand luchtvaartuig</vt:lpstr>
      <vt:lpstr>VEELVOORKOMENDE TERMEN</vt:lpstr>
      <vt:lpstr>Hoe werkt het?</vt:lpstr>
      <vt:lpstr>ONDERDELEN</vt:lpstr>
      <vt:lpstr>HOE VLIEGT EEN VLIEGTUIG</vt:lpstr>
      <vt:lpstr>HOE VLIEGT EEN MULTICOPTER</vt:lpstr>
      <vt:lpstr>HOE VLIEGT EEN MULTICOPTER</vt:lpstr>
      <vt:lpstr>STAMPEN, ROLLEN EN GIEREN</vt:lpstr>
      <vt:lpstr>Gebruiksdoelen</vt:lpstr>
      <vt:lpstr>GEBRUIKSCATEGORIEËN</vt:lpstr>
      <vt:lpstr>MILITAIR</vt:lpstr>
      <vt:lpstr>WERK</vt:lpstr>
      <vt:lpstr>HOBBY</vt:lpstr>
      <vt:lpstr>WIKIPEDIA</vt:lpstr>
      <vt:lpstr>BESTURING</vt:lpstr>
      <vt:lpstr>GIMBAL</vt:lpstr>
      <vt:lpstr>Regelgeving</vt:lpstr>
      <vt:lpstr>UITDAGINGEN BIJ GEBRUIK</vt:lpstr>
      <vt:lpstr>UITDAGINGEN VOOR DERDEN</vt:lpstr>
      <vt:lpstr>WETGEVING</vt:lpstr>
      <vt:lpstr>Wat heb ik nodig?</vt:lpstr>
      <vt:lpstr>SELECTIE SERIEUZE HOBBY-DRONES</vt:lpstr>
      <vt:lpstr>GoPro CAMERA</vt:lpstr>
      <vt:lpstr>GEÏNTERESSEERD?</vt:lpstr>
      <vt:lpstr>PowerPoint-presentatie</vt:lpstr>
    </vt:vector>
  </TitlesOfParts>
  <Company>HCC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fkroes</dc:creator>
  <cp:lastModifiedBy>HD-Tools</cp:lastModifiedBy>
  <cp:revision>31</cp:revision>
  <dcterms:created xsi:type="dcterms:W3CDTF">2007-10-22T07:34:34Z</dcterms:created>
  <dcterms:modified xsi:type="dcterms:W3CDTF">2016-01-08T07:24:42Z</dcterms:modified>
</cp:coreProperties>
</file>