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65" r:id="rId2"/>
    <p:sldMasterId id="2147483678" r:id="rId3"/>
  </p:sldMasterIdLst>
  <p:notesMasterIdLst>
    <p:notesMasterId r:id="rId18"/>
  </p:notesMasterIdLst>
  <p:sldIdLst>
    <p:sldId id="256" r:id="rId4"/>
    <p:sldId id="270" r:id="rId5"/>
    <p:sldId id="288" r:id="rId6"/>
    <p:sldId id="271" r:id="rId7"/>
    <p:sldId id="258" r:id="rId8"/>
    <p:sldId id="283" r:id="rId9"/>
    <p:sldId id="275" r:id="rId10"/>
    <p:sldId id="284" r:id="rId11"/>
    <p:sldId id="285" r:id="rId12"/>
    <p:sldId id="286" r:id="rId13"/>
    <p:sldId id="287" r:id="rId14"/>
    <p:sldId id="280" r:id="rId15"/>
    <p:sldId id="281" r:id="rId16"/>
    <p:sldId id="282" r:id="rId1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Klik om de opmaakprofielen van de modeltekst te bewerken</a:t>
            </a:r>
          </a:p>
          <a:p>
            <a:pPr lvl="1"/>
            <a:r>
              <a:rPr lang="en-US" noProof="0" smtClean="0"/>
              <a:t>Tweede niveau</a:t>
            </a:r>
          </a:p>
          <a:p>
            <a:pPr lvl="2"/>
            <a:r>
              <a:rPr lang="en-US" noProof="0" smtClean="0"/>
              <a:t>Derde niveau</a:t>
            </a:r>
          </a:p>
          <a:p>
            <a:pPr lvl="3"/>
            <a:r>
              <a:rPr lang="en-US" noProof="0" smtClean="0"/>
              <a:t>Vierde niveau</a:t>
            </a:r>
          </a:p>
          <a:p>
            <a:pPr lvl="4"/>
            <a:r>
              <a:rPr lang="en-US" noProof="0" smtClean="0"/>
              <a:t>Vijfde niveau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47935C6-1521-4E04-BE36-F44EE1B351C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96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07-10-2008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HCC!Noord-Limburg, door Peter Nent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23DA1-2885-49EF-A167-6328981B516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48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5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3680A-BA36-451C-9724-014E97E54B3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90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5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13EAF-D2B8-4354-8A02-288BF862EB3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52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6BAF4-2A98-40FA-BB2C-DF8E1AA7C7B9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18744-6B9F-4B62-B48D-F7886D0E2AB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797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8956F-8EEF-4310-BEBD-4878AD31DEFB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CC035-CB4F-41EA-9F20-91DA0161A2B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8225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7DF49-F07A-4407-844E-88D821A85208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1C6D6-72C3-44C7-8485-16C5C2D395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6976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A426A-5796-4E85-BA79-B20EC45898B1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BB2A3-ACD1-4AAB-B1A9-C806541B603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3381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AE734-B9FB-4CF6-9497-8D1277D5EA0E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FE3F1-F74C-44D7-B13F-73BD7088327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7070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4AE0D-1C52-4626-9E4C-16B84891DEB5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B363F-F60B-4592-BD98-1B4B0E9848C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3717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5EF43-F118-45E3-980B-6BE2E80D574F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25296-544D-488F-B29D-71CC54F4E7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22060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78418-FBF6-48DE-A10D-27434021E4B2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CDADC-AB7E-4FA0-A809-177728BA00D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0825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7 oktober 2008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DB57B-5154-49E2-9ACA-74F6DCAAA1B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788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575B7-F5FA-4EEE-808D-5F1CF6655C10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9D243-F620-4439-B997-D94664A1EF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95899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180CE-281B-47AE-8D70-982A1C8D2E66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1248D-603E-42C5-B4C4-37FBB893616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28189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0E794-2727-49E9-8F15-D7A5F0A06F54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8F1EC-7F2C-4256-81E3-B18C9CC65EB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13078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5A9B4-6593-4521-9E18-24B60DCBF315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3A7B9-8DD8-46B1-BE75-9EDCF341BC1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581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95643-F427-4CCC-9522-D7B6C3D99282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0888A-CEE5-426A-AB49-C9B9E9CC48D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99215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EAA13-BA00-4148-AFD0-520AC416110C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ECBDD-6DBE-4B40-A43E-BAAD4337390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48481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E5D44-8885-4610-8881-DE3FBB0E02E2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7AB75-9225-4F2C-ABEF-9258554ADAB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82478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2BED5-51C1-4C2A-A3F8-17AD41891981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8168E-03FA-48B1-8647-A5A44911B7C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264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FC6FB-946B-43AF-95C6-A777DB9DB2C5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CCDBF-6177-4835-A329-E876D66FAB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14542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C94A1-002E-4DF8-86A0-7C2DC0521272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0D906-3C26-45C0-B30C-E585701F678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164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5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A1957-F214-4ED1-88EA-3F07BEEC997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4112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59487-2E0E-4273-A01A-2E056209A3C5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7D7A9-946E-4FB5-B4C5-D4AA63D9046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09899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0C76B-0230-46A2-9990-3E2CC9083125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86670-0A13-4C14-A936-5639E415B12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55991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5A2B2-CD4D-48BC-83E8-04CB5FBA1428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51D96-72E4-4556-AF9F-DE355E08421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27576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38E8E-E6B3-4E63-B56A-1E35048F11D0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48009-ACAE-463F-8B1B-8FA4F995351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72575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2DFEA-3D52-4C4F-A0F6-A4E945532401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E5471-D3F5-43F5-8F0F-43D6A9BC52B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60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6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378EC-0A0D-4563-9A14-526917D5D17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981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8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2B34E-A206-4940-A22B-3392BCC7A0C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631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4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3A095-9952-49FE-A3F6-586F9E34A27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97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3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F80B1-2786-41A4-8D74-D050F6FE6FC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1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6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06126-0377-4554-9A31-4E87103EE4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170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6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5E635-E41E-4212-BD67-BEAC0864530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72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58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24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6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8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9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1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3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5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9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1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5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8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0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28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  <p:sp>
            <p:nvSpPr>
              <p:cNvPr id="1028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</p:grpSp>
      </p:grpSp>
      <p:sp>
        <p:nvSpPr>
          <p:cNvPr id="10282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het opmaakprofiel te bewerken</a:t>
            </a:r>
          </a:p>
        </p:txBody>
      </p:sp>
      <p:sp>
        <p:nvSpPr>
          <p:cNvPr id="1028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opmaakprofielen van de modeltekst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  <p:sp>
        <p:nvSpPr>
          <p:cNvPr id="10284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10285" name="Rectangle 45" descr="test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16238" y="6248400"/>
            <a:ext cx="3311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10286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AE62EDC-B7C4-4426-B590-B35245CB7DB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stijl te bewerken</a:t>
            </a:r>
          </a:p>
        </p:txBody>
      </p:sp>
      <p:sp>
        <p:nvSpPr>
          <p:cNvPr id="2051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modelstijlen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554C62-83E4-4DDB-BDB2-D862DD8E5B5C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383746-5806-4066-9027-3CFA88ED771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stijl te bewerken</a:t>
            </a:r>
          </a:p>
        </p:txBody>
      </p:sp>
      <p:sp>
        <p:nvSpPr>
          <p:cNvPr id="3075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modelstijlen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0ADE1CC-2AD0-4362-9515-09A22461794C}" type="datetimeFigureOut">
              <a:rPr lang="nl-NL"/>
              <a:pPr>
                <a:defRPr/>
              </a:pPr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D9EA425-5958-4F63-A49A-AFB898095E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6 januari 2015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HCC!Noord-Limburg, door Peter Nent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6D158F-768F-487B-BBA7-9D51B115875B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549275"/>
            <a:ext cx="9144000" cy="2159000"/>
          </a:xfrm>
        </p:spPr>
        <p:txBody>
          <a:bodyPr/>
          <a:lstStyle/>
          <a:p>
            <a:pPr eaLnBrk="1" hangingPunct="1">
              <a:defRPr/>
            </a:pPr>
            <a:r>
              <a:rPr lang="nl-NL" sz="3600" smtClean="0"/>
              <a:t>ICT in 2015</a:t>
            </a:r>
            <a:endParaRPr lang="en-US" sz="36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724400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 smtClean="0">
                <a:solidFill>
                  <a:srgbClr val="FF0000"/>
                </a:solidFill>
              </a:rPr>
              <a:t>Voor HCC!Noord-Limburg</a:t>
            </a:r>
          </a:p>
          <a:p>
            <a:pPr eaLnBrk="1" hangingPunct="1">
              <a:defRPr/>
            </a:pPr>
            <a:r>
              <a:rPr lang="nl-NL" dirty="0" smtClean="0">
                <a:solidFill>
                  <a:srgbClr val="FF0000"/>
                </a:solidFill>
              </a:rPr>
              <a:t>Door Peter Nent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smtClean="0"/>
              <a:t>Connectivity</a:t>
            </a:r>
            <a:endParaRPr lang="nl-NL" sz="3200" dirty="0" smtClean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Home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Automation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endParaRPr lang="nl-NL" sz="2800" kern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betere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click-aan-click-uit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 </a:t>
            </a:r>
            <a:endParaRPr lang="nl-NL" sz="2800" kern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nog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geen standaard voor onderlinge samenwerking/eiland automatisering-Domotica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Car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Automation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Mirrorlink, etc.</a:t>
            </a:r>
            <a:endParaRPr lang="nl-NL" sz="2800" ker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Personal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Automation: PAN (Private Area Network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): </a:t>
            </a: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Smartwatch-Smartphone-Google-Glass-etc.</a:t>
            </a:r>
            <a:endParaRPr lang="nl-NL" sz="2800" ker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088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smtClean="0"/>
              <a:t>Platformen</a:t>
            </a:r>
            <a:endParaRPr lang="nl-NL" sz="3200" dirty="0" smtClean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Interoperability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steeds vaker werken zaken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goed </a:t>
            </a:r>
            <a:r>
              <a:rPr lang="nl-NL" sz="2800" b="1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SAMEN</a:t>
            </a: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smartphone-tablets-notebooks-auto-elektronica-(o.a. Mirrorlink)-schermen-tv-Home Automation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3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platformen voor de gemiddelde gebruiker ‘naast/door-elkaar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’: </a:t>
            </a:r>
            <a:endParaRPr lang="nl-NL" sz="2800" kern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iOS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Android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Windows</a:t>
            </a:r>
          </a:p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elk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met hun eigen ‘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publiek</a:t>
            </a: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’ (en voor- &amp; nadelen)</a:t>
            </a:r>
            <a:endParaRPr lang="nl-NL" sz="2800" ker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nl-NL" sz="2800" ker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281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8B0848-DA34-44F4-A0A6-FEAB2A54ECC1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z="3200" b="1" dirty="0" smtClean="0"/>
              <a:t>Computers worden steeds meer een gebruiksvoorwerp</a:t>
            </a:r>
          </a:p>
        </p:txBody>
      </p:sp>
      <p:sp>
        <p:nvSpPr>
          <p:cNvPr id="1434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57200" y="1340768"/>
            <a:ext cx="822960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De computer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voor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‘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normale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’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gebruikers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bestaat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inmiddels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&gt; 25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jaar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en is reeds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gemeengoed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bij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de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meeste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Nederlanders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Gereedschap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net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zoals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auto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om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mee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rijden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of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pen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om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mee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schrijven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dient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een</a:t>
            </a:r>
            <a:r>
              <a:rPr lang="en-US" sz="20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computer (PC of ander ‘device’)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om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mee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‘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computeren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’.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Stabiel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de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gemiddelde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computer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functioneert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goed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en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vaak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genoeg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 1e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lijns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problemen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en steeds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vaker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ook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2e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lijns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problemen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lossen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we ZELF op.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Levensduur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inmiddels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is de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technische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levensduur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véél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langer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dan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de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economsiche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levensduur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PC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gaat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ca</a:t>
            </a:r>
            <a:r>
              <a:rPr lang="en-US" sz="20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. </a:t>
            </a:r>
            <a:r>
              <a:rPr lang="en-US" sz="20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5-7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jaar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mee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notebook </a:t>
            </a:r>
            <a:r>
              <a:rPr lang="en-US" sz="2000" kern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slechts</a:t>
            </a:r>
            <a:r>
              <a:rPr lang="en-US" sz="20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3-4 jaar, maar ook steeds langer.</a:t>
            </a:r>
            <a:endParaRPr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Geschikt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inmiddels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is ‘n gem. computer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geschikt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(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maken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)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voor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99,9% van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alle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Nederlanders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5ED33-F3AE-47A3-AF9F-E5952E4F1975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 smtClean="0"/>
              <a:t>Computerkennis</a:t>
            </a:r>
            <a:endParaRPr lang="nl-NL" sz="3200" dirty="0" smtClean="0"/>
          </a:p>
        </p:txBody>
      </p:sp>
      <p:sp>
        <p:nvSpPr>
          <p:cNvPr id="15366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15913" y="1268760"/>
            <a:ext cx="882015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Computer</a:t>
            </a:r>
            <a:r>
              <a:rPr lang="nl-NL" sz="2800" i="1" dirty="0"/>
              <a:t>kennis</a:t>
            </a:r>
            <a:r>
              <a:rPr lang="nl-NL" sz="2800" dirty="0"/>
              <a:t> </a:t>
            </a:r>
            <a:r>
              <a:rPr lang="nl-NL" sz="2800" dirty="0"/>
              <a:t>wordt steeds normaler verondersteld; </a:t>
            </a:r>
            <a:r>
              <a:rPr lang="nl-NL" sz="2800" dirty="0"/>
              <a:t>toepassings</a:t>
            </a:r>
            <a:r>
              <a:rPr lang="nl-NL" sz="2800" i="1" dirty="0"/>
              <a:t>kennis</a:t>
            </a:r>
            <a:r>
              <a:rPr lang="nl-NL" sz="2800" dirty="0"/>
              <a:t> </a:t>
            </a:r>
            <a:r>
              <a:rPr lang="nl-NL" sz="2800" dirty="0"/>
              <a:t>wordt steeds </a:t>
            </a:r>
            <a:r>
              <a:rPr lang="nl-NL" sz="2800" dirty="0"/>
              <a:t>belangrijker: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Tx/>
              <a:buBlip>
                <a:blip r:embed="rId2"/>
              </a:buBlip>
              <a:defRPr/>
            </a:pPr>
            <a:endParaRPr lang="nl-NL" sz="2000" dirty="0"/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Tx/>
              <a:buBlip>
                <a:blip r:embed="rId2"/>
              </a:buBlip>
              <a:defRPr/>
            </a:pPr>
            <a:r>
              <a:rPr lang="nl-NL" sz="2000" dirty="0"/>
              <a:t>Computerkennis wordt inmiddels als </a:t>
            </a:r>
            <a:r>
              <a:rPr lang="nl-NL" sz="2000" i="1" dirty="0"/>
              <a:t>basisvaardigheid</a:t>
            </a:r>
            <a:r>
              <a:rPr lang="nl-NL" sz="2000" dirty="0"/>
              <a:t> beschouwd !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Tx/>
              <a:buBlip>
                <a:blip r:embed="rId2"/>
              </a:buBlip>
              <a:defRPr/>
            </a:pPr>
            <a:r>
              <a:rPr lang="nl-NL" sz="2000" dirty="0"/>
              <a:t> Applicatiekennis (</a:t>
            </a:r>
            <a:r>
              <a:rPr lang="nl-NL" sz="2000" err="1"/>
              <a:t>m.n</a:t>
            </a:r>
            <a:r>
              <a:rPr lang="nl-NL" sz="2000"/>
              <a:t> </a:t>
            </a:r>
            <a:r>
              <a:rPr lang="nl-NL" sz="2000" smtClean="0"/>
              <a:t>Windows/Android/iOS, maar ook Office</a:t>
            </a:r>
            <a:r>
              <a:rPr lang="nl-NL" sz="2000" dirty="0"/>
              <a:t>) wordt ook als basiskennis beschouwd !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Tx/>
              <a:buBlip>
                <a:blip r:embed="rId2"/>
              </a:buBlip>
              <a:defRPr/>
            </a:pPr>
            <a:r>
              <a:rPr lang="nl-NL" sz="2000" dirty="0"/>
              <a:t>Het ZELF verhelpen van 1</a:t>
            </a:r>
            <a:r>
              <a:rPr lang="nl-NL" sz="2000" baseline="30000" dirty="0"/>
              <a:t>e</a:t>
            </a:r>
            <a:r>
              <a:rPr lang="nl-NL" sz="2000" dirty="0"/>
              <a:t> </a:t>
            </a:r>
            <a:r>
              <a:rPr lang="nl-NL" sz="2000" dirty="0" err="1"/>
              <a:t>lijns</a:t>
            </a:r>
            <a:r>
              <a:rPr lang="nl-NL" sz="2000" dirty="0"/>
              <a:t> problemen is normaal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Tx/>
              <a:buBlip>
                <a:blip r:embed="rId2"/>
              </a:buBlip>
              <a:defRPr/>
            </a:pPr>
            <a:r>
              <a:rPr lang="nl-NL" sz="2000" dirty="0"/>
              <a:t>Het beoordelen van 2</a:t>
            </a:r>
            <a:r>
              <a:rPr lang="nl-NL" sz="2000" baseline="30000" dirty="0"/>
              <a:t>e</a:t>
            </a:r>
            <a:r>
              <a:rPr lang="nl-NL" sz="2000" dirty="0"/>
              <a:t> </a:t>
            </a:r>
            <a:r>
              <a:rPr lang="nl-NL" sz="2000" dirty="0" err="1"/>
              <a:t>lijns</a:t>
            </a:r>
            <a:r>
              <a:rPr lang="nl-NL" sz="2000" dirty="0"/>
              <a:t> problemen en goed kunnen overbrengen op service / support verlener is normaal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Tx/>
              <a:buBlip>
                <a:blip r:embed="rId2"/>
              </a:buBlip>
              <a:defRPr/>
            </a:pPr>
            <a:r>
              <a:rPr lang="nl-NL" sz="2000" dirty="0"/>
              <a:t>Kostenbeheersing is geïntroduceerd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Tx/>
              <a:buBlip>
                <a:blip r:embed="rId2"/>
              </a:buBlip>
              <a:defRPr/>
            </a:pPr>
            <a:endParaRPr lang="nl-NL" sz="2000" dirty="0"/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nl-NL" sz="2000" dirty="0">
                <a:solidFill>
                  <a:srgbClr val="FFFF00"/>
                </a:solidFill>
              </a:rPr>
              <a:t>Toepassingskennis wordt steeds belangrijker: hoe kan ik mijn computer zo </a:t>
            </a:r>
            <a:r>
              <a:rPr lang="nl-NL" sz="2000" dirty="0" err="1">
                <a:solidFill>
                  <a:srgbClr val="FFFF00"/>
                </a:solidFill>
              </a:rPr>
              <a:t>efficient</a:t>
            </a:r>
            <a:r>
              <a:rPr lang="nl-NL" sz="2000" dirty="0">
                <a:solidFill>
                  <a:srgbClr val="FFFF00"/>
                </a:solidFill>
              </a:rPr>
              <a:t> en comfortabel mogelijk inzetten en laten doen wat </a:t>
            </a:r>
            <a:r>
              <a:rPr lang="nl-NL" sz="2000" i="1" dirty="0">
                <a:solidFill>
                  <a:srgbClr val="FFFF00"/>
                </a:solidFill>
              </a:rPr>
              <a:t>ik</a:t>
            </a:r>
            <a:r>
              <a:rPr lang="nl-NL" sz="2000" dirty="0">
                <a:solidFill>
                  <a:srgbClr val="FFFF00"/>
                </a:solidFill>
              </a:rPr>
              <a:t> wil.</a:t>
            </a:r>
            <a:endParaRPr lang="nl-NL" sz="2000" dirty="0">
              <a:solidFill>
                <a:srgbClr val="FFFF00"/>
              </a:solidFill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33A47-1BBF-4CB9-B474-896AFA3AAF51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smtClean="0"/>
              <a:t>De </a:t>
            </a:r>
            <a:r>
              <a:rPr lang="en-US" sz="3200" b="1" dirty="0" err="1" smtClean="0"/>
              <a:t>generatiekloof</a:t>
            </a:r>
            <a:endParaRPr lang="en-US" sz="3200" b="1" dirty="0" smtClean="0"/>
          </a:p>
        </p:txBody>
      </p:sp>
      <p:sp>
        <p:nvSpPr>
          <p:cNvPr id="16390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57200" y="1676400"/>
            <a:ext cx="822960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De computer-</a:t>
            </a: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generatie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kloof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is </a:t>
            </a: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te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verdelen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in 3 </a:t>
            </a: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delen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Senioren</a:t>
            </a:r>
            <a:r>
              <a:rPr lang="en-US" sz="24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(60+)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i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Houding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waarom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zou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ik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?,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moeite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met het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volgen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van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snelheid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van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alle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nieuwe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ontwikkelingen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.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Medioren</a:t>
            </a:r>
            <a:r>
              <a:rPr lang="en-US" sz="24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(30-60)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i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Houding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ik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volg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maar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waarom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?, is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blij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nog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alles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kunnen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volgen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.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Ouders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van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wizz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-kids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leren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(attitude) van de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kinderen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!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Junioren</a:t>
            </a:r>
            <a:r>
              <a:rPr lang="en-US" sz="24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(30-)</a:t>
            </a:r>
            <a:endParaRPr lang="en-US" sz="2400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i="1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Houding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natuurlijk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doe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ik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alles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en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makkelijk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!,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ziet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de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uitdaging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om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alles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te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WILLEN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volgen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n-US" sz="2000" kern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voor HCC Noord-Limburg, door Peter Nent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529401-C0F7-4ED0-80FA-F0745C08FCD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hidden">
          <a:xfrm>
            <a:off x="-29050" y="1484784"/>
            <a:ext cx="917305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smtClean="0"/>
              <a:t>De </a:t>
            </a:r>
            <a:r>
              <a:rPr lang="en-US" sz="3200" b="1" smtClean="0"/>
              <a:t>snelheid van verandering</a:t>
            </a:r>
            <a:endParaRPr lang="en-U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voor HCC Noord-Limburg, door Peter Nent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529401-C0F7-4ED0-80FA-F0745C08FCD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741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hidden">
          <a:xfrm>
            <a:off x="1403648" y="332656"/>
            <a:ext cx="5827301" cy="5927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101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188" y="1268413"/>
            <a:ext cx="8208962" cy="5040312"/>
          </a:xfrm>
        </p:spPr>
        <p:txBody>
          <a:bodyPr/>
          <a:lstStyle/>
          <a:p>
            <a:pPr marL="457200" indent="-457200">
              <a:spcBef>
                <a:spcPct val="50000"/>
              </a:spcBef>
              <a:buFont typeface="Times New Roman" pitchFamily="18" charset="0"/>
              <a:buChar char="•"/>
              <a:defRPr/>
            </a:pPr>
            <a:r>
              <a:rPr lang="nl-NL" sz="2400" smtClean="0"/>
              <a:t>Werkplekken</a:t>
            </a:r>
          </a:p>
          <a:p>
            <a:pPr marL="457200" indent="-457200">
              <a:spcBef>
                <a:spcPct val="50000"/>
              </a:spcBef>
              <a:buFont typeface="Times New Roman" pitchFamily="18" charset="0"/>
              <a:buChar char="•"/>
              <a:defRPr/>
            </a:pPr>
            <a:r>
              <a:rPr lang="nl-NL" sz="2400" smtClean="0"/>
              <a:t>Technieken</a:t>
            </a:r>
          </a:p>
          <a:p>
            <a:pPr marL="457200" indent="-457200">
              <a:spcBef>
                <a:spcPct val="50000"/>
              </a:spcBef>
              <a:buFont typeface="Times New Roman" pitchFamily="18" charset="0"/>
              <a:buChar char="•"/>
              <a:defRPr/>
            </a:pPr>
            <a:r>
              <a:rPr lang="nl-NL" sz="2400" smtClean="0"/>
              <a:t>Connectivity</a:t>
            </a:r>
          </a:p>
          <a:p>
            <a:pPr marL="457200" indent="-457200">
              <a:spcBef>
                <a:spcPct val="50000"/>
              </a:spcBef>
              <a:buFont typeface="Times New Roman" pitchFamily="18" charset="0"/>
              <a:buChar char="•"/>
              <a:defRPr/>
            </a:pPr>
            <a:r>
              <a:rPr lang="nl-NL" sz="2400" smtClean="0"/>
              <a:t>Platformen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nl-NL" sz="2400" smtClean="0"/>
              <a:t>Maar ook:</a:t>
            </a:r>
          </a:p>
          <a:p>
            <a:pPr marL="457200" indent="-457200">
              <a:spcBef>
                <a:spcPct val="50000"/>
              </a:spcBef>
              <a:buFont typeface="Times New Roman" pitchFamily="18" charset="0"/>
              <a:buChar char="•"/>
              <a:defRPr/>
            </a:pPr>
            <a:r>
              <a:rPr lang="nl-NL" sz="2400" smtClean="0"/>
              <a:t>Computer</a:t>
            </a:r>
            <a:r>
              <a:rPr lang="nl-NL" sz="2400" i="1" smtClean="0"/>
              <a:t>kennis</a:t>
            </a:r>
            <a:r>
              <a:rPr lang="nl-NL" sz="2400" smtClean="0"/>
              <a:t> wordt steeds normaler verondersteld; toepassings</a:t>
            </a:r>
            <a:r>
              <a:rPr lang="nl-NL" sz="2400" i="1" smtClean="0"/>
              <a:t>kennis</a:t>
            </a:r>
            <a:r>
              <a:rPr lang="nl-NL" sz="2400" smtClean="0"/>
              <a:t> wordt steeds belangrijker</a:t>
            </a:r>
          </a:p>
          <a:p>
            <a:pPr marL="457200" indent="-457200">
              <a:spcBef>
                <a:spcPct val="50000"/>
              </a:spcBef>
              <a:buFont typeface="Times New Roman" pitchFamily="18" charset="0"/>
              <a:buChar char="•"/>
              <a:defRPr/>
            </a:pPr>
            <a:r>
              <a:rPr lang="nl-NL" sz="2400" smtClean="0"/>
              <a:t>De generatiekloof</a:t>
            </a:r>
            <a:endParaRPr lang="nl-NL" sz="2000" smtClean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voor HCC Noord-Limburg, door Peter Nent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7D1E9-4E66-4613-888D-492E57D5C5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35372-C66A-42E0-950E-AE7C53CBB3BD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smtClean="0"/>
              <a:t>Werkplekken 1</a:t>
            </a:r>
            <a:endParaRPr lang="nl-NL" sz="3200" dirty="0" smtClean="0"/>
          </a:p>
        </p:txBody>
      </p:sp>
      <p:sp>
        <p:nvSpPr>
          <p:cNvPr id="8198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95288" y="1124744"/>
            <a:ext cx="822960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Vrijwel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iedereen heeft ’n tablet (verkoop loopt sterk terug), maar herkent ook de beperkingen d’r van;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Notebooks/PC’s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leven weer op en groeien steeds meer naar de tablets toe: lichter/kleiner en toetsenbord afneembaar: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Tablet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voor informatie consumeren en zéér beperkt reageren (denk aan E-mailtjes van slechts 10-20 woorden, meestal zonder opmaak)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Notebooks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voor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informatie </a:t>
            </a: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produceren</a:t>
            </a:r>
            <a:endParaRPr lang="nl-NL" sz="2800" ker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35372-C66A-42E0-950E-AE7C53CBB3BD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smtClean="0"/>
              <a:t>Werkplekken 2</a:t>
            </a:r>
            <a:endParaRPr lang="nl-NL" sz="3200" dirty="0" smtClean="0"/>
          </a:p>
        </p:txBody>
      </p:sp>
      <p:sp>
        <p:nvSpPr>
          <p:cNvPr id="8198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95288" y="1124744"/>
            <a:ext cx="822960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Komst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van mini-PC’s Windows 8.1/10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Komst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van allerlei Multimedia oplossingen: mediaspelers zijn immer ‘gesloten’, er komen nu ook ‘open’ systemen met o.a. XBMC (nieuwe naam: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Kodi</a:t>
            </a: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):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ARM-CPU gebaseerd: Linux/Android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x86-CPU gebaseerd: Windows/Linux/Android</a:t>
            </a:r>
            <a:endParaRPr lang="nl-NL" sz="2800" ker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24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795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smtClean="0"/>
              <a:t>Technieken 1</a:t>
            </a:r>
            <a:endParaRPr lang="nl-NL" sz="3200" dirty="0" smtClean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Streaming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is ‘hot’ zoals (betaald) </a:t>
            </a:r>
            <a:r>
              <a:rPr lang="nl-NL" sz="2800" b="1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Netflix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(al dan niet met regio/anti-VPN beveiliging), maar ook ‘</a:t>
            </a:r>
            <a:r>
              <a:rPr lang="nl-NL" sz="2800" b="1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uitzending gemist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’, etc. of de gratis/illegale tegenhangers: </a:t>
            </a:r>
            <a:r>
              <a:rPr lang="nl-NL" sz="2800" b="1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Popcorn Times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Printing/scanning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wordt ook voor non-PC’s steeds beter toegankelijk,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blijft </a:t>
            </a: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tweedeling: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Inkjet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laser</a:t>
            </a:r>
            <a:endParaRPr lang="nl-NL" sz="2800" ker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Schermen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groter dan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24</a:t>
            </a: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” t/m 36”, curved, UHD </a:t>
            </a:r>
            <a:endParaRPr lang="nl-NL" sz="2800" ker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2400" kern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1257300" lvl="2" indent="-342900"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en-US" sz="32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smtClean="0"/>
              <a:t>Technieken 2</a:t>
            </a:r>
            <a:endParaRPr lang="nl-NL" sz="3200" dirty="0" smtClean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UHD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UHD </a:t>
            </a: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TV &amp; monitoren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endParaRPr lang="nl-NL" sz="2800" kern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hogere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resolutie dan 1920x1080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endParaRPr lang="nl-NL" sz="2800" kern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1257300" lvl="2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4K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(=3840x2160: 8Mpx)) of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zelfs </a:t>
            </a:r>
            <a:endParaRPr lang="nl-NL" sz="2800" kern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1257300" lvl="2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8K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(=7680x4320: 33,2Mpx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), </a:t>
            </a:r>
            <a:endParaRPr lang="nl-NL" sz="2800" kern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nl-NL" sz="2800" i="1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</a:t>
            </a:r>
            <a:r>
              <a:rPr lang="nl-NL" sz="2800" i="1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itdaging </a:t>
            </a:r>
            <a:r>
              <a:rPr lang="nl-NL" sz="2800" i="1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is compressie</a:t>
            </a:r>
            <a:r>
              <a:rPr lang="nl-NL" sz="2800" i="1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endParaRPr lang="nl-NL" sz="2800" i="1" kern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457200" indent="-457200" algn="l">
              <a:spcBef>
                <a:spcPct val="20000"/>
              </a:spcBef>
              <a:buClr>
                <a:schemeClr val="hlink"/>
              </a:buClr>
              <a:buSzPct val="90000"/>
              <a:buFont typeface="Arial" panose="020B0604020202020204" pitchFamily="34" charset="0"/>
              <a:buChar char="•"/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Full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HD/2K: H.264 (=MPEG-4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), </a:t>
            </a:r>
            <a:endParaRPr lang="nl-NL" sz="2800" kern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457200" indent="-457200" algn="l">
              <a:spcBef>
                <a:spcPct val="20000"/>
              </a:spcBef>
              <a:buClr>
                <a:schemeClr val="hlink"/>
              </a:buClr>
              <a:buSzPct val="90000"/>
              <a:buFont typeface="Arial" panose="020B0604020202020204" pitchFamily="34" charset="0"/>
              <a:buChar char="•"/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4K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H.265 (=MPEG-H, bijv. Netflix-House of Cards) en nu zelfs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endParaRPr lang="nl-NL" sz="2800" kern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457200" indent="-457200" algn="l">
              <a:spcBef>
                <a:spcPct val="20000"/>
              </a:spcBef>
              <a:buClr>
                <a:schemeClr val="hlink"/>
              </a:buClr>
              <a:buSzPct val="90000"/>
              <a:buFont typeface="Arial" panose="020B0604020202020204" pitchFamily="34" charset="0"/>
              <a:buChar char="•"/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8K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H.266 (= 8K was H.264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) </a:t>
            </a: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57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smtClean="0"/>
              <a:t>Technieken 3</a:t>
            </a:r>
            <a:endParaRPr lang="nl-NL" sz="3200" dirty="0" smtClean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Opslag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endParaRPr lang="nl-NL" sz="2800" kern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Cloud: steeds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vaker </a:t>
            </a: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vanwege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eenvoud,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echter </a:t>
            </a: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met voor- &amp; nadelen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Lokaal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2015 HDD’s van 10TB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 </a:t>
            </a:r>
            <a:endParaRPr lang="nl-NL" sz="2800" kern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Alternatieven: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Tape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= out/oud (alleen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professioneel</a:t>
            </a: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)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800" kern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Optische </a:t>
            </a:r>
            <a:r>
              <a:rPr lang="nl-NL" sz="28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opslag CD/DVD/BR/etc. = out/oud</a:t>
            </a: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801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aal">
  <a:themeElements>
    <a:clrScheme name="Straal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Stra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aal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381</TotalTime>
  <Words>809</Words>
  <Application>Microsoft Office PowerPoint</Application>
  <PresentationFormat>Diavoorstelling (4:3)</PresentationFormat>
  <Paragraphs>123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Arial</vt:lpstr>
      <vt:lpstr>Wingdings</vt:lpstr>
      <vt:lpstr>Calibri</vt:lpstr>
      <vt:lpstr>Times New Roman</vt:lpstr>
      <vt:lpstr>Straal</vt:lpstr>
      <vt:lpstr>Aangepast ontwerp</vt:lpstr>
      <vt:lpstr>1_Aangepast ontwerp</vt:lpstr>
      <vt:lpstr>ICT in 2015</vt:lpstr>
      <vt:lpstr>De snelheid van verandering</vt:lpstr>
      <vt:lpstr>PowerPoint-presentatie</vt:lpstr>
      <vt:lpstr>Agenda</vt:lpstr>
      <vt:lpstr>Werkplekken 1</vt:lpstr>
      <vt:lpstr>Werkplekken 2</vt:lpstr>
      <vt:lpstr>Technieken 1</vt:lpstr>
      <vt:lpstr>Technieken 2</vt:lpstr>
      <vt:lpstr>Technieken 3</vt:lpstr>
      <vt:lpstr>Connectivity</vt:lpstr>
      <vt:lpstr>Platformen</vt:lpstr>
      <vt:lpstr>Computers worden steeds meer een gebruiksvoorwerp</vt:lpstr>
      <vt:lpstr>Computerkennis</vt:lpstr>
      <vt:lpstr>De generatiekloof</vt:lpstr>
    </vt:vector>
  </TitlesOfParts>
  <Company>Familie Nent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Netwerken binnen en buiten huis</dc:title>
  <dc:creator>Peter Nent</dc:creator>
  <cp:lastModifiedBy>Peter Nent</cp:lastModifiedBy>
  <cp:revision>38</cp:revision>
  <dcterms:created xsi:type="dcterms:W3CDTF">2005-09-26T17:51:27Z</dcterms:created>
  <dcterms:modified xsi:type="dcterms:W3CDTF">2015-01-06T14:11:12Z</dcterms:modified>
</cp:coreProperties>
</file>