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  <p:sldMasterId id="2147483665" r:id="rId2"/>
    <p:sldMasterId id="2147483678" r:id="rId3"/>
  </p:sldMasterIdLst>
  <p:notesMasterIdLst>
    <p:notesMasterId r:id="rId18"/>
  </p:notesMasterIdLst>
  <p:sldIdLst>
    <p:sldId id="256" r:id="rId4"/>
    <p:sldId id="270" r:id="rId5"/>
    <p:sldId id="288" r:id="rId6"/>
    <p:sldId id="271" r:id="rId7"/>
    <p:sldId id="258" r:id="rId8"/>
    <p:sldId id="283" r:id="rId9"/>
    <p:sldId id="275" r:id="rId10"/>
    <p:sldId id="284" r:id="rId11"/>
    <p:sldId id="285" r:id="rId12"/>
    <p:sldId id="286" r:id="rId13"/>
    <p:sldId id="287" r:id="rId14"/>
    <p:sldId id="280" r:id="rId15"/>
    <p:sldId id="281" r:id="rId16"/>
    <p:sldId id="282" r:id="rId17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64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6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Klik om de opmaakprofielen van de modeltekst te bewerken</a:t>
            </a:r>
          </a:p>
          <a:p>
            <a:pPr lvl="1"/>
            <a:r>
              <a:rPr lang="en-US" noProof="0" smtClean="0"/>
              <a:t>Tweede niveau</a:t>
            </a:r>
          </a:p>
          <a:p>
            <a:pPr lvl="2"/>
            <a:r>
              <a:rPr lang="en-US" noProof="0" smtClean="0"/>
              <a:t>Derde niveau</a:t>
            </a:r>
          </a:p>
          <a:p>
            <a:pPr lvl="3"/>
            <a:r>
              <a:rPr lang="en-US" noProof="0" smtClean="0"/>
              <a:t>Vierde niveau</a:t>
            </a:r>
          </a:p>
          <a:p>
            <a:pPr lvl="4"/>
            <a:r>
              <a:rPr lang="en-US" noProof="0" smtClean="0"/>
              <a:t>Vijfde niveau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447935C6-1521-4E04-BE36-F44EE1B351C2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896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07-10-2008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voor HCC!Noord-Limburg, door Peter Nent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823DA1-2885-49EF-A167-6328981B5163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1486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26-9-2005 20:24</a:t>
            </a:r>
          </a:p>
        </p:txBody>
      </p:sp>
      <p:sp>
        <p:nvSpPr>
          <p:cNvPr id="5" name="Rectangle 45" descr="test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voor HCC Noord-Limburg, door Peter Nent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F3680A-BA36-451C-9724-014E97E54B38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9094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26-9-2005 20:24</a:t>
            </a:r>
          </a:p>
        </p:txBody>
      </p:sp>
      <p:sp>
        <p:nvSpPr>
          <p:cNvPr id="5" name="Rectangle 45" descr="test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voor HCC Noord-Limburg, door Peter Nent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213EAF-D2B8-4354-8A02-288BF862EB35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7523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26BAF4-2A98-40FA-BB2C-DF8E1AA7C7B9}" type="datetimeFigureOut">
              <a:rPr lang="nl-NL"/>
              <a:pPr>
                <a:defRPr/>
              </a:pPr>
              <a:t>6-1-2015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F18744-6B9F-4B62-B48D-F7886D0E2AB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47971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98956F-8EEF-4310-BEBD-4878AD31DEFB}" type="datetimeFigureOut">
              <a:rPr lang="nl-NL"/>
              <a:pPr>
                <a:defRPr/>
              </a:pPr>
              <a:t>6-1-2015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FCC035-CB4F-41EA-9F20-91DA0161A2BF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782256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D7DF49-F07A-4407-844E-88D821A85208}" type="datetimeFigureOut">
              <a:rPr lang="nl-NL"/>
              <a:pPr>
                <a:defRPr/>
              </a:pPr>
              <a:t>6-1-2015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91C6D6-72C3-44C7-8485-16C5C2D3956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369766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9A426A-5796-4E85-BA79-B20EC45898B1}" type="datetimeFigureOut">
              <a:rPr lang="nl-NL"/>
              <a:pPr>
                <a:defRPr/>
              </a:pPr>
              <a:t>6-1-2015</a:t>
            </a:fld>
            <a:endParaRPr lang="nl-NL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4BB2A3-ACD1-4AAB-B1A9-C806541B603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333813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0AE734-B9FB-4CF6-9497-8D1277D5EA0E}" type="datetimeFigureOut">
              <a:rPr lang="nl-NL"/>
              <a:pPr>
                <a:defRPr/>
              </a:pPr>
              <a:t>6-1-2015</a:t>
            </a:fld>
            <a:endParaRPr lang="nl-NL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8FE3F1-F74C-44D7-B13F-73BD70883272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770705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64AE0D-1C52-4626-9E4C-16B84891DEB5}" type="datetimeFigureOut">
              <a:rPr lang="nl-NL"/>
              <a:pPr>
                <a:defRPr/>
              </a:pPr>
              <a:t>6-1-2015</a:t>
            </a:fld>
            <a:endParaRPr lang="nl-NL"/>
          </a:p>
        </p:txBody>
      </p:sp>
      <p:sp>
        <p:nvSpPr>
          <p:cNvPr id="4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FB363F-F60B-4592-BD98-1B4B0E9848C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937176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85EF43-F118-45E3-980B-6BE2E80D574F}" type="datetimeFigureOut">
              <a:rPr lang="nl-NL"/>
              <a:pPr>
                <a:defRPr/>
              </a:pPr>
              <a:t>6-1-2015</a:t>
            </a:fld>
            <a:endParaRPr lang="nl-NL"/>
          </a:p>
        </p:txBody>
      </p:sp>
      <p:sp>
        <p:nvSpPr>
          <p:cNvPr id="3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125296-544D-488F-B29D-71CC54F4E7D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022060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478418-FBF6-48DE-A10D-27434021E4B2}" type="datetimeFigureOut">
              <a:rPr lang="nl-NL"/>
              <a:pPr>
                <a:defRPr/>
              </a:pPr>
              <a:t>6-1-2015</a:t>
            </a:fld>
            <a:endParaRPr lang="nl-NL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6CDADC-AB7E-4FA0-A809-177728BA00D3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70825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7 oktober 2008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voor HCC Noord-Limburg, door Peter Nent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3DB57B-5154-49E2-9ACA-74F6DCAAA1BC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9788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 smtClean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F575B7-F5FA-4EEE-808D-5F1CF6655C10}" type="datetimeFigureOut">
              <a:rPr lang="nl-NL"/>
              <a:pPr>
                <a:defRPr/>
              </a:pPr>
              <a:t>6-1-2015</a:t>
            </a:fld>
            <a:endParaRPr lang="nl-NL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19D243-F620-4439-B997-D94664A1EF5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495899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2180CE-281B-47AE-8D70-982A1C8D2E66}" type="datetimeFigureOut">
              <a:rPr lang="nl-NL"/>
              <a:pPr>
                <a:defRPr/>
              </a:pPr>
              <a:t>6-1-2015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61248D-603E-42C5-B4C4-37FBB893616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828189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40E794-2727-49E9-8F15-D7A5F0A06F54}" type="datetimeFigureOut">
              <a:rPr lang="nl-NL"/>
              <a:pPr>
                <a:defRPr/>
              </a:pPr>
              <a:t>6-1-2015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08F1EC-7F2C-4256-81E3-B18C9CC65EB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0130786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35A9B4-6593-4521-9E18-24B60DCBF315}" type="datetimeFigureOut">
              <a:rPr lang="nl-NL"/>
              <a:pPr>
                <a:defRPr/>
              </a:pPr>
              <a:t>6-1-2015</a:t>
            </a:fld>
            <a:endParaRPr lang="nl-NL"/>
          </a:p>
        </p:txBody>
      </p:sp>
      <p:sp>
        <p:nvSpPr>
          <p:cNvPr id="4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B3A7B9-8DD8-46B1-BE75-9EDCF341BC19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19581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E95643-F427-4CCC-9522-D7B6C3D99282}" type="datetimeFigureOut">
              <a:rPr lang="nl-NL"/>
              <a:pPr>
                <a:defRPr/>
              </a:pPr>
              <a:t>6-1-2015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F0888A-CEE5-426A-AB49-C9B9E9CC48D3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9992150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6EAA13-BA00-4148-AFD0-520AC416110C}" type="datetimeFigureOut">
              <a:rPr lang="nl-NL"/>
              <a:pPr>
                <a:defRPr/>
              </a:pPr>
              <a:t>6-1-2015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8ECBDD-6DBE-4B40-A43E-BAAD4337390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5484815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0E5D44-8885-4610-8881-DE3FBB0E02E2}" type="datetimeFigureOut">
              <a:rPr lang="nl-NL"/>
              <a:pPr>
                <a:defRPr/>
              </a:pPr>
              <a:t>6-1-2015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57AB75-9225-4F2C-ABEF-9258554ADAB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824783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E2BED5-51C1-4C2A-A3F8-17AD41891981}" type="datetimeFigureOut">
              <a:rPr lang="nl-NL"/>
              <a:pPr>
                <a:defRPr/>
              </a:pPr>
              <a:t>6-1-2015</a:t>
            </a:fld>
            <a:endParaRPr lang="nl-NL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C8168E-03FA-48B1-8647-A5A44911B7C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732647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3FC6FB-946B-43AF-95C6-A777DB9DB2C5}" type="datetimeFigureOut">
              <a:rPr lang="nl-NL"/>
              <a:pPr>
                <a:defRPr/>
              </a:pPr>
              <a:t>6-1-2015</a:t>
            </a:fld>
            <a:endParaRPr lang="nl-NL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DCCDBF-6177-4835-A329-E876D66FABE5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7145420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8C94A1-002E-4DF8-86A0-7C2DC0521272}" type="datetimeFigureOut">
              <a:rPr lang="nl-NL"/>
              <a:pPr>
                <a:defRPr/>
              </a:pPr>
              <a:t>6-1-2015</a:t>
            </a:fld>
            <a:endParaRPr lang="nl-NL"/>
          </a:p>
        </p:txBody>
      </p:sp>
      <p:sp>
        <p:nvSpPr>
          <p:cNvPr id="4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D0D906-3C26-45C0-B30C-E585701F6787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01640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26-9-2005 20:24</a:t>
            </a:r>
          </a:p>
        </p:txBody>
      </p:sp>
      <p:sp>
        <p:nvSpPr>
          <p:cNvPr id="5" name="Rectangle 45" descr="test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voor HCC Noord-Limburg, door Peter Nent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0A1957-F214-4ED1-88EA-3F07BEEC9976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41122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C59487-2E0E-4273-A01A-2E056209A3C5}" type="datetimeFigureOut">
              <a:rPr lang="nl-NL"/>
              <a:pPr>
                <a:defRPr/>
              </a:pPr>
              <a:t>6-1-2015</a:t>
            </a:fld>
            <a:endParaRPr lang="nl-NL"/>
          </a:p>
        </p:txBody>
      </p:sp>
      <p:sp>
        <p:nvSpPr>
          <p:cNvPr id="3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47D7A9-946E-4FB5-B4C5-D4AA63D9046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1098990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0C76B-0230-46A2-9990-3E2CC9083125}" type="datetimeFigureOut">
              <a:rPr lang="nl-NL"/>
              <a:pPr>
                <a:defRPr/>
              </a:pPr>
              <a:t>6-1-2015</a:t>
            </a:fld>
            <a:endParaRPr lang="nl-NL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886670-0A13-4C14-A936-5639E415B123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9559914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 smtClean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B5A2B2-CD4D-48BC-83E8-04CB5FBA1428}" type="datetimeFigureOut">
              <a:rPr lang="nl-NL"/>
              <a:pPr>
                <a:defRPr/>
              </a:pPr>
              <a:t>6-1-2015</a:t>
            </a:fld>
            <a:endParaRPr lang="nl-NL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F51D96-72E4-4556-AF9F-DE355E084211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1275767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538E8E-E6B3-4E63-B56A-1E35048F11D0}" type="datetimeFigureOut">
              <a:rPr lang="nl-NL"/>
              <a:pPr>
                <a:defRPr/>
              </a:pPr>
              <a:t>6-1-2015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C48009-ACAE-463F-8B1B-8FA4F995351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5725757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52DFEA-3D52-4C4F-A0F6-A4E945532401}" type="datetimeFigureOut">
              <a:rPr lang="nl-NL"/>
              <a:pPr>
                <a:defRPr/>
              </a:pPr>
              <a:t>6-1-2015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2E5471-D3F5-43F5-8F0F-43D6A9BC52B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060280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26-9-2005 20:24</a:t>
            </a:r>
          </a:p>
        </p:txBody>
      </p:sp>
      <p:sp>
        <p:nvSpPr>
          <p:cNvPr id="6" name="Rectangle 45" descr="test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voor HCC Noord-Limburg, door Peter Nent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4378EC-0A0D-4563-9A14-526917D5D17D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9812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26-9-2005 20:24</a:t>
            </a:r>
          </a:p>
        </p:txBody>
      </p:sp>
      <p:sp>
        <p:nvSpPr>
          <p:cNvPr id="8" name="Rectangle 45" descr="test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voor HCC Noord-Limburg, door Peter Nent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42B34E-A206-4940-A22B-3392BCC7A0C5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631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26-9-2005 20:24</a:t>
            </a:r>
          </a:p>
        </p:txBody>
      </p:sp>
      <p:sp>
        <p:nvSpPr>
          <p:cNvPr id="4" name="Rectangle 45" descr="test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voor HCC Noord-Limburg, door Peter Nent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53A095-9952-49FE-A3F6-586F9E34A274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397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26-9-2005 20:24</a:t>
            </a:r>
          </a:p>
        </p:txBody>
      </p:sp>
      <p:sp>
        <p:nvSpPr>
          <p:cNvPr id="3" name="Rectangle 45" descr="test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voor HCC Noord-Limburg, door Peter Nent</a:t>
            </a:r>
          </a:p>
        </p:txBody>
      </p:sp>
      <p:sp>
        <p:nvSpPr>
          <p:cNvPr id="4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EF80B1-2786-41A4-8D74-D050F6FE6FC7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5105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26-9-2005 20:24</a:t>
            </a:r>
          </a:p>
        </p:txBody>
      </p:sp>
      <p:sp>
        <p:nvSpPr>
          <p:cNvPr id="6" name="Rectangle 45" descr="test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voor HCC Noord-Limburg, door Peter Nent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A06126-0377-4554-9A31-4E87103EE4A1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1704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 smtClean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26-9-2005 20:24</a:t>
            </a:r>
          </a:p>
        </p:txBody>
      </p:sp>
      <p:sp>
        <p:nvSpPr>
          <p:cNvPr id="6" name="Rectangle 45" descr="test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voor HCC Noord-Limburg, door Peter Nent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85E635-E41E-4212-BD67-BEAC08645301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472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58"/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10243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/>
              <a:ahLst/>
              <a:cxnLst>
                <a:cxn ang="0">
                  <a:pos x="3193" y="1816"/>
                </a:cxn>
                <a:cxn ang="0">
                  <a:pos x="0" y="0"/>
                </a:cxn>
                <a:cxn ang="0">
                  <a:pos x="0" y="522"/>
                </a:cxn>
                <a:cxn ang="0">
                  <a:pos x="3037" y="1978"/>
                </a:cxn>
                <a:cxn ang="0">
                  <a:pos x="5740" y="3273"/>
                </a:cxn>
                <a:cxn ang="0">
                  <a:pos x="5740" y="3267"/>
                </a:cxn>
                <a:cxn ang="0">
                  <a:pos x="3193" y="1816"/>
                </a:cxn>
                <a:cxn ang="0">
                  <a:pos x="3193" y="1816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44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/>
              <a:ahLst/>
              <a:cxnLst>
                <a:cxn ang="0">
                  <a:pos x="3163" y="1714"/>
                </a:cxn>
                <a:cxn ang="0">
                  <a:pos x="431" y="0"/>
                </a:cxn>
                <a:cxn ang="0">
                  <a:pos x="0" y="0"/>
                </a:cxn>
                <a:cxn ang="0">
                  <a:pos x="3086" y="1786"/>
                </a:cxn>
                <a:cxn ang="0">
                  <a:pos x="5591" y="3243"/>
                </a:cxn>
                <a:cxn ang="0">
                  <a:pos x="5591" y="3237"/>
                </a:cxn>
                <a:cxn ang="0">
                  <a:pos x="3163" y="1714"/>
                </a:cxn>
                <a:cxn ang="0">
                  <a:pos x="3163" y="1714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45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4042" y="192"/>
                </a:cxn>
                <a:cxn ang="0">
                  <a:pos x="4042" y="144"/>
                </a:cxn>
                <a:cxn ang="0">
                  <a:pos x="0" y="0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46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/>
              <a:ahLst/>
              <a:cxnLst>
                <a:cxn ang="0">
                  <a:pos x="1722" y="66"/>
                </a:cxn>
                <a:cxn ang="0">
                  <a:pos x="1722" y="60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1722" y="66"/>
                </a:cxn>
                <a:cxn ang="0">
                  <a:pos x="1722" y="66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47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/>
              <a:ahLst/>
              <a:cxnLst>
                <a:cxn ang="0">
                  <a:pos x="0" y="329"/>
                </a:cxn>
                <a:cxn ang="0">
                  <a:pos x="4789" y="77"/>
                </a:cxn>
                <a:cxn ang="0">
                  <a:pos x="4789" y="0"/>
                </a:cxn>
                <a:cxn ang="0">
                  <a:pos x="0" y="107"/>
                </a:cxn>
                <a:cxn ang="0">
                  <a:pos x="0" y="329"/>
                </a:cxn>
                <a:cxn ang="0">
                  <a:pos x="0" y="329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48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/>
              <a:ahLst/>
              <a:cxnLst>
                <a:cxn ang="0">
                  <a:pos x="975" y="48"/>
                </a:cxn>
                <a:cxn ang="0">
                  <a:pos x="975" y="0"/>
                </a:cxn>
                <a:cxn ang="0">
                  <a:pos x="0" y="24"/>
                </a:cxn>
                <a:cxn ang="0">
                  <a:pos x="0" y="101"/>
                </a:cxn>
                <a:cxn ang="0">
                  <a:pos x="975" y="48"/>
                </a:cxn>
                <a:cxn ang="0">
                  <a:pos x="975" y="48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49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/>
              <a:ahLst/>
              <a:cxnLst>
                <a:cxn ang="0">
                  <a:pos x="2141" y="0"/>
                </a:cxn>
                <a:cxn ang="0">
                  <a:pos x="0" y="156"/>
                </a:cxn>
                <a:cxn ang="0">
                  <a:pos x="0" y="198"/>
                </a:cxn>
                <a:cxn ang="0">
                  <a:pos x="2141" y="0"/>
                </a:cxn>
                <a:cxn ang="0">
                  <a:pos x="2141" y="0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50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/>
              <a:ahLst/>
              <a:cxnLst>
                <a:cxn ang="0">
                  <a:pos x="0" y="348"/>
                </a:cxn>
                <a:cxn ang="0">
                  <a:pos x="311" y="348"/>
                </a:cxn>
                <a:cxn ang="0">
                  <a:pos x="3623" y="42"/>
                </a:cxn>
                <a:cxn ang="0">
                  <a:pos x="3623" y="0"/>
                </a:cxn>
                <a:cxn ang="0">
                  <a:pos x="0" y="264"/>
                </a:cxn>
                <a:cxn ang="0">
                  <a:pos x="0" y="348"/>
                </a:cxn>
                <a:cxn ang="0">
                  <a:pos x="0" y="348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51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/>
              <a:ahLst/>
              <a:cxnLst>
                <a:cxn ang="0">
                  <a:pos x="2182" y="276"/>
                </a:cxn>
                <a:cxn ang="0">
                  <a:pos x="2517" y="204"/>
                </a:cxn>
                <a:cxn ang="0">
                  <a:pos x="2260" y="0"/>
                </a:cxn>
                <a:cxn ang="0">
                  <a:pos x="0" y="276"/>
                </a:cxn>
                <a:cxn ang="0">
                  <a:pos x="2182" y="276"/>
                </a:cxn>
                <a:cxn ang="0">
                  <a:pos x="2182" y="276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52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/>
              <a:ahLst/>
              <a:cxnLst>
                <a:cxn ang="0">
                  <a:pos x="1405" y="126"/>
                </a:cxn>
                <a:cxn ang="0">
                  <a:pos x="1405" y="0"/>
                </a:cxn>
                <a:cxn ang="0">
                  <a:pos x="0" y="174"/>
                </a:cxn>
                <a:cxn ang="0">
                  <a:pos x="257" y="378"/>
                </a:cxn>
                <a:cxn ang="0">
                  <a:pos x="1405" y="126"/>
                </a:cxn>
                <a:cxn ang="0">
                  <a:pos x="1405" y="126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53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/>
              <a:ahLst/>
              <a:cxnLst>
                <a:cxn ang="0">
                  <a:pos x="729" y="24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729" y="240"/>
                </a:cxn>
                <a:cxn ang="0">
                  <a:pos x="729" y="240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54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5035" y="1672"/>
                </a:cxn>
                <a:cxn ang="0">
                  <a:pos x="5035" y="1666"/>
                </a:cxn>
                <a:cxn ang="0">
                  <a:pos x="0" y="0"/>
                </a:cxn>
                <a:cxn ang="0">
                  <a:pos x="0" y="72"/>
                </a:cxn>
                <a:cxn ang="0">
                  <a:pos x="0" y="72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55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/>
              <a:ahLst/>
              <a:cxnLst>
                <a:cxn ang="0">
                  <a:pos x="729" y="318"/>
                </a:cxn>
                <a:cxn ang="0">
                  <a:pos x="729" y="312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729" y="318"/>
                </a:cxn>
                <a:cxn ang="0">
                  <a:pos x="729" y="318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56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/>
              <a:ahLst/>
              <a:cxnLst>
                <a:cxn ang="0">
                  <a:pos x="0" y="396"/>
                </a:cxn>
                <a:cxn ang="0">
                  <a:pos x="5035" y="2188"/>
                </a:cxn>
                <a:cxn ang="0">
                  <a:pos x="5035" y="2134"/>
                </a:cxn>
                <a:cxn ang="0">
                  <a:pos x="0" y="0"/>
                </a:cxn>
                <a:cxn ang="0">
                  <a:pos x="0" y="396"/>
                </a:cxn>
                <a:cxn ang="0">
                  <a:pos x="0" y="396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57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45" y="2727"/>
                </a:cxn>
                <a:cxn ang="0">
                  <a:pos x="3163" y="2704"/>
                </a:cxn>
                <a:cxn ang="0">
                  <a:pos x="10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58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/>
              <a:ahLst/>
              <a:cxnLst>
                <a:cxn ang="0">
                  <a:pos x="323" y="299"/>
                </a:cxn>
                <a:cxn ang="0">
                  <a:pos x="323" y="263"/>
                </a:cxn>
                <a:cxn ang="0">
                  <a:pos x="18" y="0"/>
                </a:cxn>
                <a:cxn ang="0">
                  <a:pos x="0" y="23"/>
                </a:cxn>
                <a:cxn ang="0">
                  <a:pos x="323" y="299"/>
                </a:cxn>
                <a:cxn ang="0">
                  <a:pos x="323" y="299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59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/>
              <a:ahLst/>
              <a:cxnLst>
                <a:cxn ang="0">
                  <a:pos x="281" y="335"/>
                </a:cxn>
                <a:cxn ang="0">
                  <a:pos x="281" y="173"/>
                </a:cxn>
                <a:cxn ang="0">
                  <a:pos x="96" y="0"/>
                </a:cxn>
                <a:cxn ang="0">
                  <a:pos x="0" y="90"/>
                </a:cxn>
                <a:cxn ang="0">
                  <a:pos x="281" y="335"/>
                </a:cxn>
                <a:cxn ang="0">
                  <a:pos x="281" y="335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60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26" y="2680"/>
                </a:cxn>
                <a:cxn ang="0">
                  <a:pos x="3122" y="2590"/>
                </a:cxn>
                <a:cxn ang="0">
                  <a:pos x="383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61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/>
              <a:ahLst/>
              <a:cxnLst>
                <a:cxn ang="0">
                  <a:pos x="132" y="13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32" y="132"/>
                </a:cxn>
                <a:cxn ang="0">
                  <a:pos x="132" y="132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62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17" y="2536"/>
                </a:cxn>
                <a:cxn ang="0">
                  <a:pos x="2517" y="2536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63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88" y="2482"/>
                </a:cxn>
                <a:cxn ang="0">
                  <a:pos x="2200" y="2476"/>
                </a:cxn>
                <a:cxn ang="0">
                  <a:pos x="31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64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/>
              <a:ahLst/>
              <a:cxnLst>
                <a:cxn ang="0">
                  <a:pos x="84" y="96"/>
                </a:cxn>
                <a:cxn ang="0">
                  <a:pos x="84" y="90"/>
                </a:cxn>
                <a:cxn ang="0">
                  <a:pos x="12" y="0"/>
                </a:cxn>
                <a:cxn ang="0">
                  <a:pos x="0" y="6"/>
                </a:cxn>
                <a:cxn ang="0">
                  <a:pos x="84" y="96"/>
                </a:cxn>
                <a:cxn ang="0">
                  <a:pos x="84" y="96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65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/>
              <a:ahLst/>
              <a:cxnLst>
                <a:cxn ang="0">
                  <a:pos x="155" y="516"/>
                </a:cxn>
                <a:cxn ang="0">
                  <a:pos x="155" y="204"/>
                </a:cxn>
                <a:cxn ang="0">
                  <a:pos x="77" y="0"/>
                </a:cxn>
                <a:cxn ang="0">
                  <a:pos x="0" y="192"/>
                </a:cxn>
                <a:cxn ang="0">
                  <a:pos x="155" y="516"/>
                </a:cxn>
                <a:cxn ang="0">
                  <a:pos x="155" y="516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66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97" y="1043"/>
                </a:cxn>
                <a:cxn ang="0">
                  <a:pos x="574" y="851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67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/>
              <a:ahLst/>
              <a:cxnLst>
                <a:cxn ang="0">
                  <a:pos x="144" y="0"/>
                </a:cxn>
                <a:cxn ang="0">
                  <a:pos x="0" y="0"/>
                </a:cxn>
                <a:cxn ang="0">
                  <a:pos x="287" y="797"/>
                </a:cxn>
                <a:cxn ang="0">
                  <a:pos x="341" y="653"/>
                </a:cxn>
                <a:cxn ang="0">
                  <a:pos x="144" y="0"/>
                </a:cxn>
                <a:cxn ang="0">
                  <a:pos x="144" y="0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68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/>
              <a:ahLst/>
              <a:cxnLst>
                <a:cxn ang="0">
                  <a:pos x="0" y="144"/>
                </a:cxn>
                <a:cxn ang="0">
                  <a:pos x="60" y="312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0" y="144"/>
                </a:cxn>
                <a:cxn ang="0">
                  <a:pos x="0" y="144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69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/>
              <a:ahLst/>
              <a:cxnLst>
                <a:cxn ang="0">
                  <a:pos x="0" y="371"/>
                </a:cxn>
                <a:cxn ang="0">
                  <a:pos x="5740" y="1864"/>
                </a:cxn>
                <a:cxn ang="0">
                  <a:pos x="5740" y="1834"/>
                </a:cxn>
                <a:cxn ang="0">
                  <a:pos x="0" y="0"/>
                </a:cxn>
                <a:cxn ang="0">
                  <a:pos x="0" y="371"/>
                </a:cxn>
                <a:cxn ang="0">
                  <a:pos x="0" y="37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70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/>
              <a:ahLst/>
              <a:cxnLst>
                <a:cxn ang="0">
                  <a:pos x="6" y="6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6" y="6"/>
                </a:cxn>
                <a:cxn ang="0">
                  <a:pos x="6" y="6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71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/>
              <a:ahLst/>
              <a:cxnLst>
                <a:cxn ang="0">
                  <a:pos x="0" y="366"/>
                </a:cxn>
                <a:cxn ang="0">
                  <a:pos x="5740" y="1337"/>
                </a:cxn>
                <a:cxn ang="0">
                  <a:pos x="5740" y="1331"/>
                </a:cxn>
                <a:cxn ang="0">
                  <a:pos x="0" y="0"/>
                </a:cxn>
                <a:cxn ang="0">
                  <a:pos x="0" y="366"/>
                </a:cxn>
                <a:cxn ang="0">
                  <a:pos x="0" y="366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72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5740" y="414"/>
                </a:cxn>
                <a:cxn ang="0">
                  <a:pos x="5740" y="402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0" y="48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73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48" y="3177"/>
                </a:cxn>
                <a:cxn ang="0">
                  <a:pos x="4448" y="3153"/>
                </a:cxn>
                <a:cxn ang="0">
                  <a:pos x="12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74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28" y="2614"/>
                </a:cxn>
                <a:cxn ang="0">
                  <a:pos x="2428" y="2608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75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/>
              <a:ahLst/>
              <a:cxnLst>
                <a:cxn ang="0">
                  <a:pos x="485" y="0"/>
                </a:cxn>
                <a:cxn ang="0">
                  <a:pos x="0" y="0"/>
                </a:cxn>
                <a:cxn ang="0">
                  <a:pos x="1800" y="2464"/>
                </a:cxn>
                <a:cxn ang="0">
                  <a:pos x="1800" y="2248"/>
                </a:cxn>
                <a:cxn ang="0">
                  <a:pos x="1794" y="2248"/>
                </a:cxn>
                <a:cxn ang="0">
                  <a:pos x="485" y="0"/>
                </a:cxn>
                <a:cxn ang="0">
                  <a:pos x="485" y="0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76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32" y="2074"/>
                </a:cxn>
                <a:cxn ang="0">
                  <a:pos x="1232" y="2038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77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58" y="1936"/>
                </a:cxn>
                <a:cxn ang="0">
                  <a:pos x="1058" y="1930"/>
                </a:cxn>
                <a:cxn ang="0">
                  <a:pos x="54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78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/>
              <a:ahLst/>
              <a:cxnLst>
                <a:cxn ang="0">
                  <a:pos x="771" y="1433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771" y="1487"/>
                </a:cxn>
                <a:cxn ang="0">
                  <a:pos x="771" y="1433"/>
                </a:cxn>
                <a:cxn ang="0">
                  <a:pos x="771" y="1433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grpSp>
          <p:nvGrpSpPr>
            <p:cNvPr id="1068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10280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66"/>
                  </a:cxn>
                  <a:cxn ang="0">
                    <a:pos x="3635" y="1313"/>
                  </a:cxn>
                  <a:cxn ang="0">
                    <a:pos x="3647" y="1235"/>
                  </a:cxn>
                  <a:cxn ang="0">
                    <a:pos x="3659" y="1163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nl-NL"/>
              </a:p>
            </p:txBody>
          </p:sp>
          <p:sp>
            <p:nvSpPr>
              <p:cNvPr id="10281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/>
                <a:ahLst/>
                <a:cxnLst>
                  <a:cxn ang="0">
                    <a:pos x="2105" y="665"/>
                  </a:cxn>
                  <a:cxn ang="0">
                    <a:pos x="24" y="0"/>
                  </a:cxn>
                  <a:cxn ang="0">
                    <a:pos x="12" y="72"/>
                  </a:cxn>
                  <a:cxn ang="0">
                    <a:pos x="0" y="150"/>
                  </a:cxn>
                  <a:cxn ang="0">
                    <a:pos x="2105" y="695"/>
                  </a:cxn>
                  <a:cxn ang="0">
                    <a:pos x="2105" y="665"/>
                  </a:cxn>
                  <a:cxn ang="0">
                    <a:pos x="2105" y="665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nl-NL"/>
              </a:p>
            </p:txBody>
          </p:sp>
        </p:grpSp>
      </p:grpSp>
      <p:sp>
        <p:nvSpPr>
          <p:cNvPr id="10282" name="Rectangle 4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Klik om het opmaakprofiel te bewerken</a:t>
            </a:r>
          </a:p>
        </p:txBody>
      </p:sp>
      <p:sp>
        <p:nvSpPr>
          <p:cNvPr id="10283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Klik om de opmaakprofielen van de modeltekst te bewerken</a:t>
            </a:r>
          </a:p>
          <a:p>
            <a:pPr lvl="1"/>
            <a:r>
              <a:rPr lang="en-US" smtClean="0"/>
              <a:t>Tweede niveau</a:t>
            </a:r>
          </a:p>
          <a:p>
            <a:pPr lvl="2"/>
            <a:r>
              <a:rPr lang="en-US" smtClean="0"/>
              <a:t>Derde niveau</a:t>
            </a:r>
          </a:p>
          <a:p>
            <a:pPr lvl="3"/>
            <a:r>
              <a:rPr lang="en-US" smtClean="0"/>
              <a:t>Vierde niveau</a:t>
            </a:r>
          </a:p>
          <a:p>
            <a:pPr lvl="4"/>
            <a:r>
              <a:rPr lang="en-US" smtClean="0"/>
              <a:t>Vijfde niveau</a:t>
            </a:r>
          </a:p>
        </p:txBody>
      </p:sp>
      <p:sp>
        <p:nvSpPr>
          <p:cNvPr id="10284" name="Rectangle 4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r>
              <a:rPr lang="nl-NL"/>
              <a:t>26-9-2005 20:24</a:t>
            </a:r>
          </a:p>
        </p:txBody>
      </p:sp>
      <p:sp>
        <p:nvSpPr>
          <p:cNvPr id="10285" name="Rectangle 45" descr="test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16238" y="6248400"/>
            <a:ext cx="3311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r>
              <a:rPr lang="en-US"/>
              <a:t>voor HCC Noord-Limburg, door Peter Nent</a:t>
            </a:r>
          </a:p>
        </p:txBody>
      </p:sp>
      <p:sp>
        <p:nvSpPr>
          <p:cNvPr id="10286" name="Rectangle 4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EAE62EDC-B7C4-4426-B590-B35245CB7DB6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36" r:id="rId1"/>
    <p:sldLayoutId id="2147483837" r:id="rId2"/>
    <p:sldLayoutId id="2147483804" r:id="rId3"/>
    <p:sldLayoutId id="2147483805" r:id="rId4"/>
    <p:sldLayoutId id="2147483806" r:id="rId5"/>
    <p:sldLayoutId id="2147483807" r:id="rId6"/>
    <p:sldLayoutId id="2147483808" r:id="rId7"/>
    <p:sldLayoutId id="2147483809" r:id="rId8"/>
    <p:sldLayoutId id="2147483810" r:id="rId9"/>
    <p:sldLayoutId id="2147483811" r:id="rId10"/>
    <p:sldLayoutId id="2147483812" r:id="rId11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" pitchFamily="2" charset="2"/>
        <a:buBlip>
          <a:blip r:embed="rId13"/>
        </a:buBlip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Blip>
          <a:blip r:embed="rId14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 smtClean="0"/>
              <a:t>Klik om de stijl te bewerken</a:t>
            </a:r>
          </a:p>
        </p:txBody>
      </p:sp>
      <p:sp>
        <p:nvSpPr>
          <p:cNvPr id="2051" name="Tijdelijke aanduiding voor teks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 smtClean="0"/>
              <a:t>Klik om de modelstijlen te bewerken</a:t>
            </a:r>
          </a:p>
          <a:p>
            <a:pPr lvl="1"/>
            <a:r>
              <a:rPr lang="nl-NL" altLang="nl-NL" smtClean="0"/>
              <a:t>Tweede niveau</a:t>
            </a:r>
          </a:p>
          <a:p>
            <a:pPr lvl="2"/>
            <a:r>
              <a:rPr lang="nl-NL" altLang="nl-NL" smtClean="0"/>
              <a:t>Derde niveau</a:t>
            </a:r>
          </a:p>
          <a:p>
            <a:pPr lvl="3"/>
            <a:r>
              <a:rPr lang="nl-NL" altLang="nl-NL" smtClean="0"/>
              <a:t>Vierde niveau</a:t>
            </a:r>
          </a:p>
          <a:p>
            <a:pPr lvl="4"/>
            <a:r>
              <a:rPr lang="nl-NL" altLang="nl-NL" smtClean="0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4554C62-83E4-4DDB-BDB2-D862DD8E5B5C}" type="datetimeFigureOut">
              <a:rPr lang="nl-NL"/>
              <a:pPr>
                <a:defRPr/>
              </a:pPr>
              <a:t>6-1-2015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9383746-5806-4066-9027-3CFA88ED7712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3" r:id="rId1"/>
    <p:sldLayoutId id="2147483814" r:id="rId2"/>
    <p:sldLayoutId id="2147483815" r:id="rId3"/>
    <p:sldLayoutId id="2147483816" r:id="rId4"/>
    <p:sldLayoutId id="2147483817" r:id="rId5"/>
    <p:sldLayoutId id="2147483818" r:id="rId6"/>
    <p:sldLayoutId id="2147483819" r:id="rId7"/>
    <p:sldLayoutId id="2147483820" r:id="rId8"/>
    <p:sldLayoutId id="2147483821" r:id="rId9"/>
    <p:sldLayoutId id="2147483822" r:id="rId10"/>
    <p:sldLayoutId id="2147483823" r:id="rId11"/>
    <p:sldLayoutId id="2147483824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 smtClean="0"/>
              <a:t>Klik om de stijl te bewerken</a:t>
            </a:r>
          </a:p>
        </p:txBody>
      </p:sp>
      <p:sp>
        <p:nvSpPr>
          <p:cNvPr id="3075" name="Tijdelijke aanduiding voor teks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 smtClean="0"/>
              <a:t>Klik om de modelstijlen te bewerken</a:t>
            </a:r>
          </a:p>
          <a:p>
            <a:pPr lvl="1"/>
            <a:r>
              <a:rPr lang="nl-NL" altLang="nl-NL" smtClean="0"/>
              <a:t>Tweede niveau</a:t>
            </a:r>
          </a:p>
          <a:p>
            <a:pPr lvl="2"/>
            <a:r>
              <a:rPr lang="nl-NL" altLang="nl-NL" smtClean="0"/>
              <a:t>Derde niveau</a:t>
            </a:r>
          </a:p>
          <a:p>
            <a:pPr lvl="3"/>
            <a:r>
              <a:rPr lang="nl-NL" altLang="nl-NL" smtClean="0"/>
              <a:t>Vierde niveau</a:t>
            </a:r>
          </a:p>
          <a:p>
            <a:pPr lvl="4"/>
            <a:r>
              <a:rPr lang="nl-NL" altLang="nl-NL" smtClean="0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0ADE1CC-2AD0-4362-9515-09A22461794C}" type="datetimeFigureOut">
              <a:rPr lang="nl-NL"/>
              <a:pPr>
                <a:defRPr/>
              </a:pPr>
              <a:t>6-1-2015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D9EA425-5958-4F63-A49A-AFB898095E58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nl-NL" smtClean="0"/>
              <a:t>6 januari 2015</a:t>
            </a:r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voor HCC!Noord-Limburg, door Peter Nent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6D158F-768F-487B-BBA7-9D51B115875B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549275"/>
            <a:ext cx="9144000" cy="2159000"/>
          </a:xfrm>
        </p:spPr>
        <p:txBody>
          <a:bodyPr/>
          <a:lstStyle/>
          <a:p>
            <a:pPr eaLnBrk="1" hangingPunct="1">
              <a:defRPr/>
            </a:pPr>
            <a:r>
              <a:rPr lang="nl-NL" sz="3600" smtClean="0"/>
              <a:t>ICT in 2015</a:t>
            </a:r>
            <a:endParaRPr lang="en-US" sz="3600" dirty="0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03350" y="4724400"/>
            <a:ext cx="6400800" cy="1752600"/>
          </a:xfrm>
        </p:spPr>
        <p:txBody>
          <a:bodyPr/>
          <a:lstStyle/>
          <a:p>
            <a:pPr eaLnBrk="1" hangingPunct="1">
              <a:defRPr/>
            </a:pPr>
            <a:r>
              <a:rPr lang="nl-NL" dirty="0" smtClean="0">
                <a:solidFill>
                  <a:srgbClr val="FF0000"/>
                </a:solidFill>
              </a:rPr>
              <a:t>Voor HCC!Noord-Limburg</a:t>
            </a:r>
          </a:p>
          <a:p>
            <a:pPr eaLnBrk="1" hangingPunct="1">
              <a:defRPr/>
            </a:pPr>
            <a:r>
              <a:rPr lang="nl-NL" dirty="0" smtClean="0">
                <a:solidFill>
                  <a:srgbClr val="FF0000"/>
                </a:solidFill>
              </a:rPr>
              <a:t>Door Peter Nent</a:t>
            </a:r>
            <a:endParaRPr lang="en-US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voor HCC Noord-Limburg, door Peter Nent</a:t>
            </a: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493472-2F29-4A5D-B83A-32D54CCB0E25}" type="slidenum">
              <a:rPr lang="en-US"/>
              <a:pPr>
                <a:defRPr/>
              </a:pPr>
              <a:t>10</a:t>
            </a:fld>
            <a:endParaRPr lang="en-US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200" b="1" smtClean="0"/>
              <a:t>Connectivity</a:t>
            </a:r>
            <a:endParaRPr lang="nl-NL" sz="3200" dirty="0" smtClean="0"/>
          </a:p>
        </p:txBody>
      </p:sp>
      <p:sp>
        <p:nvSpPr>
          <p:cNvPr id="9222" name="AutoShape 5" descr="hub1"/>
          <p:cNvSpPr>
            <a:spLocks noChangeAspect="1" noChangeArrowheads="1"/>
          </p:cNvSpPr>
          <p:nvPr/>
        </p:nvSpPr>
        <p:spPr bwMode="auto">
          <a:xfrm>
            <a:off x="3048000" y="2286000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611188" y="393382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n-US" sz="4400" b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/>
            </a:r>
            <a:br>
              <a:rPr lang="en-US" sz="4400" b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</a:br>
            <a:endParaRPr lang="en-US" sz="4400" kern="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444759" y="1280715"/>
            <a:ext cx="8229600" cy="4296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nl-NL" sz="2800" kern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Home </a:t>
            </a:r>
            <a:r>
              <a:rPr lang="nl-NL" sz="2800" ker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Automation</a:t>
            </a:r>
            <a:r>
              <a:rPr lang="nl-NL" sz="2800" ker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: </a:t>
            </a:r>
            <a:endParaRPr lang="nl-NL" sz="2800" kern="0" smtClean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marL="800100" lvl="1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nl-NL" sz="2800" kern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betere </a:t>
            </a:r>
            <a:r>
              <a:rPr lang="nl-NL" sz="2800" ker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click-aan-click-uit</a:t>
            </a:r>
            <a:r>
              <a:rPr lang="nl-NL" sz="2800" ker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, </a:t>
            </a:r>
            <a:endParaRPr lang="nl-NL" sz="2800" kern="0" smtClean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marL="800100" lvl="1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nl-NL" sz="2800" kern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nog </a:t>
            </a:r>
            <a:r>
              <a:rPr lang="nl-NL" sz="2800" ker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geen standaard voor onderlinge samenwerking/eiland automatisering-Domotica</a:t>
            </a: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nl-NL" sz="2800" kern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Car </a:t>
            </a:r>
            <a:r>
              <a:rPr lang="nl-NL" sz="2800" ker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Automation</a:t>
            </a:r>
            <a:r>
              <a:rPr lang="nl-NL" sz="2800" ker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: </a:t>
            </a:r>
            <a:r>
              <a:rPr lang="nl-NL" sz="2800" kern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Mirrorlink, etc.</a:t>
            </a:r>
            <a:endParaRPr lang="nl-NL" sz="2800" kern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nl-NL" sz="2800" kern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Personal </a:t>
            </a:r>
            <a:r>
              <a:rPr lang="nl-NL" sz="2800" ker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Automation: PAN (Private Area Network</a:t>
            </a:r>
            <a:r>
              <a:rPr lang="nl-NL" sz="2800" ker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): </a:t>
            </a:r>
            <a:r>
              <a:rPr lang="nl-NL" sz="2800" kern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Smartwatch-Smartphone-Google-Glass-etc.</a:t>
            </a:r>
            <a:endParaRPr lang="nl-NL" sz="2800" kern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20888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voor HCC Noord-Limburg, door Peter Nent</a:t>
            </a: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493472-2F29-4A5D-B83A-32D54CCB0E25}" type="slidenum">
              <a:rPr lang="en-US"/>
              <a:pPr>
                <a:defRPr/>
              </a:pPr>
              <a:t>11</a:t>
            </a:fld>
            <a:endParaRPr lang="en-US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200" b="1" smtClean="0"/>
              <a:t>Platformen</a:t>
            </a:r>
            <a:endParaRPr lang="nl-NL" sz="3200" dirty="0" smtClean="0"/>
          </a:p>
        </p:txBody>
      </p:sp>
      <p:sp>
        <p:nvSpPr>
          <p:cNvPr id="9222" name="AutoShape 5" descr="hub1"/>
          <p:cNvSpPr>
            <a:spLocks noChangeAspect="1" noChangeArrowheads="1"/>
          </p:cNvSpPr>
          <p:nvPr/>
        </p:nvSpPr>
        <p:spPr bwMode="auto">
          <a:xfrm>
            <a:off x="3048000" y="2286000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611188" y="393382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n-US" sz="4400" b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/>
            </a:r>
            <a:br>
              <a:rPr lang="en-US" sz="4400" b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</a:br>
            <a:endParaRPr lang="en-US" sz="4400" kern="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444759" y="1280715"/>
            <a:ext cx="8229600" cy="4296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nl-NL" sz="2800" kern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Interoperability</a:t>
            </a:r>
            <a:r>
              <a:rPr lang="nl-NL" sz="2800" ker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: steeds vaker werken zaken </a:t>
            </a:r>
            <a:r>
              <a:rPr lang="nl-NL" sz="2800" ker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goed </a:t>
            </a:r>
            <a:r>
              <a:rPr lang="nl-NL" sz="2800" b="1" kern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SAMEN</a:t>
            </a:r>
            <a:r>
              <a:rPr lang="nl-NL" sz="2800" kern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: </a:t>
            </a:r>
            <a:r>
              <a:rPr lang="nl-NL" sz="2800" ker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smartphone-tablets-notebooks-auto-elektronica-(o.a. Mirrorlink)-schermen-tv-Home Automation</a:t>
            </a: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nl-NL" sz="2800" kern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3 </a:t>
            </a:r>
            <a:r>
              <a:rPr lang="nl-NL" sz="2800" ker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platformen voor de gemiddelde gebruiker ‘naast/door-elkaar</a:t>
            </a:r>
            <a:r>
              <a:rPr lang="nl-NL" sz="2800" ker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’: </a:t>
            </a:r>
            <a:endParaRPr lang="nl-NL" sz="2800" kern="0" smtClean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marL="800100" lvl="1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nl-NL" sz="2800" kern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iOS</a:t>
            </a:r>
          </a:p>
          <a:p>
            <a:pPr marL="800100" lvl="1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nl-NL" sz="2800" kern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Android</a:t>
            </a:r>
          </a:p>
          <a:p>
            <a:pPr marL="800100" lvl="1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nl-NL" sz="2800" kern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Windows</a:t>
            </a:r>
          </a:p>
          <a:p>
            <a:pPr algn="l">
              <a:spcBef>
                <a:spcPct val="20000"/>
              </a:spcBef>
              <a:buClr>
                <a:schemeClr val="hlink"/>
              </a:buClr>
              <a:buSzPct val="90000"/>
              <a:defRPr/>
            </a:pPr>
            <a:r>
              <a:rPr lang="nl-NL" sz="2800" kern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elk </a:t>
            </a:r>
            <a:r>
              <a:rPr lang="nl-NL" sz="2800" ker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met hun eigen ‘</a:t>
            </a:r>
            <a:r>
              <a:rPr lang="nl-NL" sz="2800" ker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publiek</a:t>
            </a:r>
            <a:r>
              <a:rPr lang="nl-NL" sz="2800" kern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’ (en voor- &amp; nadelen)</a:t>
            </a:r>
            <a:endParaRPr lang="nl-NL" sz="2800" kern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endParaRPr lang="nl-NL" sz="2800" kern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72819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err="1"/>
              <a:t>voor</a:t>
            </a:r>
            <a:r>
              <a:rPr lang="en-US" dirty="0"/>
              <a:t> HCC </a:t>
            </a:r>
            <a:r>
              <a:rPr lang="en-US" dirty="0" err="1"/>
              <a:t>Noord</a:t>
            </a:r>
            <a:r>
              <a:rPr lang="en-US" dirty="0"/>
              <a:t>-Limburg, door Peter Nent</a:t>
            </a: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8B0848-DA34-44F4-A0A6-FEAB2A54ECC1}" type="slidenum">
              <a:rPr lang="en-US"/>
              <a:pPr>
                <a:defRPr/>
              </a:pPr>
              <a:t>12</a:t>
            </a:fld>
            <a:endParaRPr lang="en-US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nl-NL" sz="3200" b="1" dirty="0" smtClean="0"/>
              <a:t>Computers worden steeds meer een gebruiksvoorwerp</a:t>
            </a:r>
          </a:p>
        </p:txBody>
      </p:sp>
      <p:sp>
        <p:nvSpPr>
          <p:cNvPr id="14342" name="AutoShape 5" descr="hub1"/>
          <p:cNvSpPr>
            <a:spLocks noChangeAspect="1" noChangeArrowheads="1"/>
          </p:cNvSpPr>
          <p:nvPr/>
        </p:nvSpPr>
        <p:spPr bwMode="auto">
          <a:xfrm>
            <a:off x="3048000" y="2286000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611188" y="393382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n-US" sz="4400" b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/>
            </a:r>
            <a:br>
              <a:rPr lang="en-US" sz="4400" b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</a:br>
            <a:endParaRPr lang="en-US" sz="4400" kern="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457200" y="1340768"/>
            <a:ext cx="8229600" cy="492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en-US" sz="28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De computer </a:t>
            </a:r>
            <a:r>
              <a:rPr lang="en-US" sz="28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voor</a:t>
            </a:r>
            <a:r>
              <a:rPr lang="en-US" sz="28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‘</a:t>
            </a:r>
            <a:r>
              <a:rPr lang="en-US" sz="28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normale</a:t>
            </a:r>
            <a:r>
              <a:rPr lang="en-US" sz="28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’ </a:t>
            </a:r>
            <a:r>
              <a:rPr lang="en-US" sz="28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gebruikers</a:t>
            </a:r>
            <a:r>
              <a:rPr lang="en-US" sz="28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en-US" sz="28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bestaat</a:t>
            </a:r>
            <a:r>
              <a:rPr lang="en-US" sz="28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en-US" sz="28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inmiddels</a:t>
            </a:r>
            <a:r>
              <a:rPr lang="en-US" sz="28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&gt; 25 </a:t>
            </a:r>
            <a:r>
              <a:rPr lang="en-US" sz="28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jaar</a:t>
            </a:r>
            <a:r>
              <a:rPr lang="en-US" sz="28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en is reeds </a:t>
            </a:r>
            <a:r>
              <a:rPr lang="en-US" sz="28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gemeengoed</a:t>
            </a:r>
            <a:r>
              <a:rPr lang="en-US" sz="28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en-US" sz="28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bij</a:t>
            </a:r>
            <a:r>
              <a:rPr lang="en-US" sz="28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de </a:t>
            </a:r>
            <a:r>
              <a:rPr lang="en-US" sz="28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meeste</a:t>
            </a:r>
            <a:r>
              <a:rPr lang="en-US" sz="28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en-US" sz="28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Nederlanders</a:t>
            </a:r>
            <a:r>
              <a:rPr lang="en-US" sz="28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: </a:t>
            </a:r>
          </a:p>
          <a:p>
            <a:pPr marL="800100" lvl="1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en-US" sz="2000" kern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Gereedschap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: net 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zoals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een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auto 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om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mee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te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rijden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of 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een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pen 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om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mee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te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schrijven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dient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en-US" sz="2000" kern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een</a:t>
            </a:r>
            <a:r>
              <a:rPr lang="en-US" sz="2000" ker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en-US" sz="2000" kern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computer (PC of ander ‘device’) 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om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mee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te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‘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computeren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’.</a:t>
            </a:r>
          </a:p>
          <a:p>
            <a:pPr marL="800100" lvl="1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en-US" sz="2000" kern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Stabiel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: de 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gemiddelde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computer 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functioneert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goed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en 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vaak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genoeg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, 1e 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lijns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problemen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en steeds 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vaker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ook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2e 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lijns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problemen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lossen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we ZELF op.</a:t>
            </a:r>
          </a:p>
          <a:p>
            <a:pPr marL="800100" lvl="1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en-US" sz="2000" kern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Levensduur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: 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inmiddels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is de 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technische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levensduur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véél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langer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dan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de 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economsiche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levensduur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: 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een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PC 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gaat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ca</a:t>
            </a:r>
            <a:r>
              <a:rPr lang="en-US" sz="2000" ker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. </a:t>
            </a:r>
            <a:r>
              <a:rPr lang="en-US" sz="2000" kern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5-7 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jaar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mee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, 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een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notebook </a:t>
            </a:r>
            <a:r>
              <a:rPr lang="en-US" sz="2000" kern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slechts</a:t>
            </a:r>
            <a:r>
              <a:rPr lang="en-US" sz="2000" ker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en-US" sz="2000" kern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3-4 jaar, maar ook steeds langer.</a:t>
            </a:r>
            <a:endParaRPr lang="en-US" sz="2000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marL="800100" lvl="1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en-US" sz="2000" kern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Geschikt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: 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inmiddels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is ‘n gem. computer 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geschikt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(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te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maken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) 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voor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99,9% van 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alle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Nederlanders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err="1"/>
              <a:t>voor</a:t>
            </a:r>
            <a:r>
              <a:rPr lang="en-US" dirty="0"/>
              <a:t> HCC </a:t>
            </a:r>
            <a:r>
              <a:rPr lang="en-US" dirty="0" err="1"/>
              <a:t>Noord</a:t>
            </a:r>
            <a:r>
              <a:rPr lang="en-US" dirty="0"/>
              <a:t>-Limburg, door Peter Nent</a:t>
            </a: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F5ED33-F3AE-47A3-AF9F-E5952E4F1975}" type="slidenum">
              <a:rPr lang="en-US"/>
              <a:pPr>
                <a:defRPr/>
              </a:pPr>
              <a:t>13</a:t>
            </a:fld>
            <a:endParaRPr lang="en-US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200" b="1" dirty="0" err="1" smtClean="0"/>
              <a:t>Computerkennis</a:t>
            </a:r>
            <a:endParaRPr lang="nl-NL" sz="3200" dirty="0" smtClean="0"/>
          </a:p>
        </p:txBody>
      </p:sp>
      <p:sp>
        <p:nvSpPr>
          <p:cNvPr id="15366" name="AutoShape 5" descr="hub1"/>
          <p:cNvSpPr>
            <a:spLocks noChangeAspect="1" noChangeArrowheads="1"/>
          </p:cNvSpPr>
          <p:nvPr/>
        </p:nvSpPr>
        <p:spPr bwMode="auto">
          <a:xfrm>
            <a:off x="3048000" y="2286000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611188" y="393382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n-US" sz="4400" b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/>
            </a:r>
            <a:br>
              <a:rPr lang="en-US" sz="4400" b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</a:br>
            <a:endParaRPr lang="en-US" sz="4400" kern="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315913" y="1268760"/>
            <a:ext cx="8820150" cy="492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defRPr/>
            </a:pPr>
            <a:r>
              <a:rPr lang="en-US" sz="28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Computer</a:t>
            </a:r>
            <a:r>
              <a:rPr lang="nl-NL" sz="2800" i="1" dirty="0"/>
              <a:t>kennis</a:t>
            </a:r>
            <a:r>
              <a:rPr lang="nl-NL" sz="2800" dirty="0"/>
              <a:t> </a:t>
            </a:r>
            <a:r>
              <a:rPr lang="nl-NL" sz="2800" dirty="0"/>
              <a:t>wordt steeds normaler verondersteld; </a:t>
            </a:r>
            <a:r>
              <a:rPr lang="nl-NL" sz="2800" dirty="0"/>
              <a:t>toepassings</a:t>
            </a:r>
            <a:r>
              <a:rPr lang="nl-NL" sz="2800" i="1" dirty="0"/>
              <a:t>kennis</a:t>
            </a:r>
            <a:r>
              <a:rPr lang="nl-NL" sz="2800" dirty="0"/>
              <a:t> </a:t>
            </a:r>
            <a:r>
              <a:rPr lang="nl-NL" sz="2800" dirty="0"/>
              <a:t>wordt steeds </a:t>
            </a:r>
            <a:r>
              <a:rPr lang="nl-NL" sz="2800" dirty="0"/>
              <a:t>belangrijker:</a:t>
            </a: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Tx/>
              <a:buBlip>
                <a:blip r:embed="rId2"/>
              </a:buBlip>
              <a:defRPr/>
            </a:pPr>
            <a:endParaRPr lang="nl-NL" sz="2000" dirty="0"/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Tx/>
              <a:buBlip>
                <a:blip r:embed="rId2"/>
              </a:buBlip>
              <a:defRPr/>
            </a:pPr>
            <a:r>
              <a:rPr lang="nl-NL" sz="2000" dirty="0"/>
              <a:t>Computerkennis wordt inmiddels als </a:t>
            </a:r>
            <a:r>
              <a:rPr lang="nl-NL" sz="2000" i="1" dirty="0"/>
              <a:t>basisvaardigheid</a:t>
            </a:r>
            <a:r>
              <a:rPr lang="nl-NL" sz="2000" dirty="0"/>
              <a:t> beschouwd !</a:t>
            </a: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Tx/>
              <a:buBlip>
                <a:blip r:embed="rId2"/>
              </a:buBlip>
              <a:defRPr/>
            </a:pPr>
            <a:r>
              <a:rPr lang="nl-NL" sz="2000" dirty="0"/>
              <a:t> Applicatiekennis (</a:t>
            </a:r>
            <a:r>
              <a:rPr lang="nl-NL" sz="2000" err="1"/>
              <a:t>m.n</a:t>
            </a:r>
            <a:r>
              <a:rPr lang="nl-NL" sz="2000"/>
              <a:t> </a:t>
            </a:r>
            <a:r>
              <a:rPr lang="nl-NL" sz="2000" smtClean="0"/>
              <a:t>Windows/Android/iOS, maar ook Office</a:t>
            </a:r>
            <a:r>
              <a:rPr lang="nl-NL" sz="2000" dirty="0"/>
              <a:t>) wordt ook als basiskennis beschouwd !</a:t>
            </a: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Tx/>
              <a:buBlip>
                <a:blip r:embed="rId2"/>
              </a:buBlip>
              <a:defRPr/>
            </a:pPr>
            <a:r>
              <a:rPr lang="nl-NL" sz="2000" dirty="0"/>
              <a:t>Het ZELF verhelpen van 1</a:t>
            </a:r>
            <a:r>
              <a:rPr lang="nl-NL" sz="2000" baseline="30000" dirty="0"/>
              <a:t>e</a:t>
            </a:r>
            <a:r>
              <a:rPr lang="nl-NL" sz="2000" dirty="0"/>
              <a:t> </a:t>
            </a:r>
            <a:r>
              <a:rPr lang="nl-NL" sz="2000" dirty="0" err="1"/>
              <a:t>lijns</a:t>
            </a:r>
            <a:r>
              <a:rPr lang="nl-NL" sz="2000" dirty="0"/>
              <a:t> problemen is normaal</a:t>
            </a: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Tx/>
              <a:buBlip>
                <a:blip r:embed="rId2"/>
              </a:buBlip>
              <a:defRPr/>
            </a:pPr>
            <a:r>
              <a:rPr lang="nl-NL" sz="2000" dirty="0"/>
              <a:t>Het beoordelen van 2</a:t>
            </a:r>
            <a:r>
              <a:rPr lang="nl-NL" sz="2000" baseline="30000" dirty="0"/>
              <a:t>e</a:t>
            </a:r>
            <a:r>
              <a:rPr lang="nl-NL" sz="2000" dirty="0"/>
              <a:t> </a:t>
            </a:r>
            <a:r>
              <a:rPr lang="nl-NL" sz="2000" dirty="0" err="1"/>
              <a:t>lijns</a:t>
            </a:r>
            <a:r>
              <a:rPr lang="nl-NL" sz="2000" dirty="0"/>
              <a:t> problemen en goed kunnen overbrengen op service / support verlener is normaal</a:t>
            </a: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Tx/>
              <a:buBlip>
                <a:blip r:embed="rId2"/>
              </a:buBlip>
              <a:defRPr/>
            </a:pPr>
            <a:r>
              <a:rPr lang="nl-NL" sz="2000" dirty="0"/>
              <a:t>Kostenbeheersing is geïntroduceerd</a:t>
            </a: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Tx/>
              <a:buBlip>
                <a:blip r:embed="rId2"/>
              </a:buBlip>
              <a:defRPr/>
            </a:pPr>
            <a:endParaRPr lang="nl-NL" sz="2000" dirty="0"/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defRPr/>
            </a:pPr>
            <a:r>
              <a:rPr lang="nl-NL" sz="2000" dirty="0">
                <a:solidFill>
                  <a:srgbClr val="FFFF00"/>
                </a:solidFill>
              </a:rPr>
              <a:t>Toepassingskennis wordt steeds belangrijker: hoe kan ik mijn computer zo </a:t>
            </a:r>
            <a:r>
              <a:rPr lang="nl-NL" sz="2000" dirty="0" err="1">
                <a:solidFill>
                  <a:srgbClr val="FFFF00"/>
                </a:solidFill>
              </a:rPr>
              <a:t>efficient</a:t>
            </a:r>
            <a:r>
              <a:rPr lang="nl-NL" sz="2000" dirty="0">
                <a:solidFill>
                  <a:srgbClr val="FFFF00"/>
                </a:solidFill>
              </a:rPr>
              <a:t> en comfortabel mogelijk inzetten en laten doen wat </a:t>
            </a:r>
            <a:r>
              <a:rPr lang="nl-NL" sz="2000" i="1" dirty="0">
                <a:solidFill>
                  <a:srgbClr val="FFFF00"/>
                </a:solidFill>
              </a:rPr>
              <a:t>ik</a:t>
            </a:r>
            <a:r>
              <a:rPr lang="nl-NL" sz="2000" dirty="0">
                <a:solidFill>
                  <a:srgbClr val="FFFF00"/>
                </a:solidFill>
              </a:rPr>
              <a:t> wil.</a:t>
            </a:r>
            <a:endParaRPr lang="nl-NL" sz="2000" dirty="0">
              <a:solidFill>
                <a:srgbClr val="FFFF00"/>
              </a:solidFill>
            </a:endParaRP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endParaRPr lang="en-US" sz="3200" kern="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err="1"/>
              <a:t>voor</a:t>
            </a:r>
            <a:r>
              <a:rPr lang="en-US" dirty="0"/>
              <a:t> HCC </a:t>
            </a:r>
            <a:r>
              <a:rPr lang="en-US" dirty="0" err="1"/>
              <a:t>Noord</a:t>
            </a:r>
            <a:r>
              <a:rPr lang="en-US" dirty="0"/>
              <a:t>-Limburg, door Peter Nent</a:t>
            </a: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033A47-1BBF-4CB9-B474-896AFA3AAF51}" type="slidenum">
              <a:rPr lang="en-US"/>
              <a:pPr>
                <a:defRPr/>
              </a:pPr>
              <a:t>14</a:t>
            </a:fld>
            <a:endParaRPr lang="en-US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200" b="1" dirty="0" smtClean="0"/>
              <a:t>De </a:t>
            </a:r>
            <a:r>
              <a:rPr lang="en-US" sz="3200" b="1" dirty="0" err="1" smtClean="0"/>
              <a:t>generatiekloof</a:t>
            </a:r>
            <a:endParaRPr lang="en-US" sz="3200" b="1" dirty="0" smtClean="0"/>
          </a:p>
        </p:txBody>
      </p:sp>
      <p:sp>
        <p:nvSpPr>
          <p:cNvPr id="16390" name="AutoShape 5" descr="hub1"/>
          <p:cNvSpPr>
            <a:spLocks noChangeAspect="1" noChangeArrowheads="1"/>
          </p:cNvSpPr>
          <p:nvPr/>
        </p:nvSpPr>
        <p:spPr bwMode="auto">
          <a:xfrm>
            <a:off x="3048000" y="2286000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611188" y="393382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n-US" sz="4400" b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/>
            </a:r>
            <a:br>
              <a:rPr lang="en-US" sz="4400" b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</a:br>
            <a:endParaRPr lang="en-US" sz="4400" kern="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457200" y="1676400"/>
            <a:ext cx="8229600" cy="492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defRPr/>
            </a:pPr>
            <a:r>
              <a:rPr lang="en-US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De computer-</a:t>
            </a:r>
            <a:r>
              <a:rPr lang="en-US" sz="24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generatie</a:t>
            </a:r>
            <a:r>
              <a:rPr lang="en-US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en-US" sz="24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kloof</a:t>
            </a:r>
            <a:r>
              <a:rPr lang="en-US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en-US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is </a:t>
            </a:r>
            <a:r>
              <a:rPr lang="en-US" sz="24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te</a:t>
            </a:r>
            <a:r>
              <a:rPr lang="en-US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en-US" sz="24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verdelen</a:t>
            </a:r>
            <a:r>
              <a:rPr lang="en-US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in 3 </a:t>
            </a:r>
            <a:r>
              <a:rPr lang="en-US" sz="24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delen</a:t>
            </a:r>
            <a:r>
              <a:rPr lang="en-US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:</a:t>
            </a: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en-US" sz="2400" kern="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Senioren</a:t>
            </a:r>
            <a:r>
              <a:rPr lang="en-US" sz="2400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(60+)</a:t>
            </a:r>
          </a:p>
          <a:p>
            <a:pPr marL="800100" lvl="1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en-US" sz="2000" i="1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Houding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: 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waarom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zou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ik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?, 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moeite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met het 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volgen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van 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snelheid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van 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alle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nieuwe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ontwikkelingen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.</a:t>
            </a: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en-US" sz="2400" kern="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Medioren</a:t>
            </a:r>
            <a:r>
              <a:rPr lang="en-US" sz="2400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(30-60)</a:t>
            </a:r>
          </a:p>
          <a:p>
            <a:pPr marL="800100" lvl="1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en-US" sz="2000" i="1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Houding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: 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ik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volg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, 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maar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waarom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?, is 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blij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nog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alles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te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kunnen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volgen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.</a:t>
            </a:r>
          </a:p>
          <a:p>
            <a:pPr marL="800100" lvl="1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Ouders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van 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wizz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-kids 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leren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(attitude) van de 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kinderen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!</a:t>
            </a: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en-US" sz="2400" kern="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Junioren</a:t>
            </a:r>
            <a:r>
              <a:rPr lang="en-US" sz="2400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(30-)</a:t>
            </a:r>
            <a:endParaRPr lang="en-US" sz="2400" kern="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800100" lvl="1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en-US" sz="2000" i="1" kern="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Houding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: 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natuurlijk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doe 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ik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alles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en 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makkelijk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!, 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ziet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de 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uitdaging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om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alles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te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WILLEN 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volgen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.</a:t>
            </a:r>
            <a:endParaRPr lang="en-US" sz="2000" kern="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voor HCC Noord-Limburg, door Peter Nent</a:t>
            </a:r>
            <a:endParaRPr lang="en-US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529401-C0F7-4ED0-80FA-F0745C08FCD7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pic>
        <p:nvPicPr>
          <p:cNvPr id="17416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hidden">
          <a:xfrm>
            <a:off x="-29050" y="1484784"/>
            <a:ext cx="9173050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b="1" smtClean="0"/>
              <a:t>De </a:t>
            </a:r>
            <a:r>
              <a:rPr lang="en-US" sz="3200" b="1" smtClean="0"/>
              <a:t>snelheid van verandering</a:t>
            </a:r>
            <a:endParaRPr lang="en-US" sz="32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voor HCC Noord-Limburg, door Peter Nent</a:t>
            </a:r>
            <a:endParaRPr lang="en-US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529401-C0F7-4ED0-80FA-F0745C08FCD7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pic>
        <p:nvPicPr>
          <p:cNvPr id="17415" name="Picture 7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hidden">
          <a:xfrm>
            <a:off x="1403648" y="332656"/>
            <a:ext cx="5827301" cy="5927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1017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nl-NL" dirty="0" smtClean="0"/>
              <a:t>Agenda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11188" y="1268413"/>
            <a:ext cx="8208962" cy="5040312"/>
          </a:xfrm>
        </p:spPr>
        <p:txBody>
          <a:bodyPr/>
          <a:lstStyle/>
          <a:p>
            <a:pPr marL="457200" indent="-457200">
              <a:spcBef>
                <a:spcPct val="50000"/>
              </a:spcBef>
              <a:buFont typeface="Times New Roman" pitchFamily="18" charset="0"/>
              <a:buChar char="•"/>
              <a:defRPr/>
            </a:pPr>
            <a:r>
              <a:rPr lang="nl-NL" sz="2400" smtClean="0"/>
              <a:t>Werkplekken</a:t>
            </a:r>
          </a:p>
          <a:p>
            <a:pPr marL="457200" indent="-457200">
              <a:spcBef>
                <a:spcPct val="50000"/>
              </a:spcBef>
              <a:buFont typeface="Times New Roman" pitchFamily="18" charset="0"/>
              <a:buChar char="•"/>
              <a:defRPr/>
            </a:pPr>
            <a:r>
              <a:rPr lang="nl-NL" sz="2400" smtClean="0"/>
              <a:t>Technieken</a:t>
            </a:r>
          </a:p>
          <a:p>
            <a:pPr marL="457200" indent="-457200">
              <a:spcBef>
                <a:spcPct val="50000"/>
              </a:spcBef>
              <a:buFont typeface="Times New Roman" pitchFamily="18" charset="0"/>
              <a:buChar char="•"/>
              <a:defRPr/>
            </a:pPr>
            <a:r>
              <a:rPr lang="nl-NL" sz="2400" smtClean="0"/>
              <a:t>Connectivity</a:t>
            </a:r>
          </a:p>
          <a:p>
            <a:pPr marL="457200" indent="-457200">
              <a:spcBef>
                <a:spcPct val="50000"/>
              </a:spcBef>
              <a:buFont typeface="Times New Roman" pitchFamily="18" charset="0"/>
              <a:buChar char="•"/>
              <a:defRPr/>
            </a:pPr>
            <a:r>
              <a:rPr lang="nl-NL" sz="2400" smtClean="0"/>
              <a:t>Platformen</a:t>
            </a:r>
          </a:p>
          <a:p>
            <a:pPr marL="0" indent="0">
              <a:spcBef>
                <a:spcPct val="50000"/>
              </a:spcBef>
              <a:buNone/>
              <a:defRPr/>
            </a:pPr>
            <a:r>
              <a:rPr lang="nl-NL" sz="2400" smtClean="0"/>
              <a:t>Maar ook:</a:t>
            </a:r>
          </a:p>
          <a:p>
            <a:pPr marL="457200" indent="-457200">
              <a:spcBef>
                <a:spcPct val="50000"/>
              </a:spcBef>
              <a:buFont typeface="Times New Roman" pitchFamily="18" charset="0"/>
              <a:buChar char="•"/>
              <a:defRPr/>
            </a:pPr>
            <a:r>
              <a:rPr lang="nl-NL" sz="2400" smtClean="0"/>
              <a:t>Computer</a:t>
            </a:r>
            <a:r>
              <a:rPr lang="nl-NL" sz="2400" i="1" smtClean="0"/>
              <a:t>kennis</a:t>
            </a:r>
            <a:r>
              <a:rPr lang="nl-NL" sz="2400" smtClean="0"/>
              <a:t> wordt steeds normaler verondersteld; toepassings</a:t>
            </a:r>
            <a:r>
              <a:rPr lang="nl-NL" sz="2400" i="1" smtClean="0"/>
              <a:t>kennis</a:t>
            </a:r>
            <a:r>
              <a:rPr lang="nl-NL" sz="2400" smtClean="0"/>
              <a:t> wordt steeds belangrijker</a:t>
            </a:r>
          </a:p>
          <a:p>
            <a:pPr marL="457200" indent="-457200">
              <a:spcBef>
                <a:spcPct val="50000"/>
              </a:spcBef>
              <a:buFont typeface="Times New Roman" pitchFamily="18" charset="0"/>
              <a:buChar char="•"/>
              <a:defRPr/>
            </a:pPr>
            <a:r>
              <a:rPr lang="nl-NL" sz="2400" smtClean="0"/>
              <a:t>De generatiekloof</a:t>
            </a:r>
            <a:endParaRPr lang="nl-NL" sz="2000" smtClean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voor HCC Noord-Limburg, door Peter Nent</a:t>
            </a:r>
            <a:endParaRPr lang="en-US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F7D1E9-4E66-4613-888D-492E57D5C58C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err="1"/>
              <a:t>voor</a:t>
            </a:r>
            <a:r>
              <a:rPr lang="en-US" dirty="0"/>
              <a:t> HCC </a:t>
            </a:r>
            <a:r>
              <a:rPr lang="en-US" dirty="0" err="1"/>
              <a:t>Noord</a:t>
            </a:r>
            <a:r>
              <a:rPr lang="en-US" dirty="0"/>
              <a:t>-Limburg, door Peter Nent</a:t>
            </a: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F35372-C66A-42E0-950E-AE7C53CBB3BD}" type="slidenum">
              <a:rPr lang="en-US"/>
              <a:pPr>
                <a:defRPr/>
              </a:pPr>
              <a:t>5</a:t>
            </a:fld>
            <a:endParaRPr lang="en-US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200" b="1" smtClean="0"/>
              <a:t>Werkplekken 1</a:t>
            </a:r>
            <a:endParaRPr lang="nl-NL" sz="3200" dirty="0" smtClean="0"/>
          </a:p>
        </p:txBody>
      </p:sp>
      <p:sp>
        <p:nvSpPr>
          <p:cNvPr id="8198" name="AutoShape 5" descr="hub1"/>
          <p:cNvSpPr>
            <a:spLocks noChangeAspect="1" noChangeArrowheads="1"/>
          </p:cNvSpPr>
          <p:nvPr/>
        </p:nvSpPr>
        <p:spPr bwMode="auto">
          <a:xfrm>
            <a:off x="3048000" y="2286000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611188" y="393382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n-US" sz="4400" b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/>
            </a:r>
            <a:br>
              <a:rPr lang="en-US" sz="4400" b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</a:br>
            <a:endParaRPr lang="en-US" sz="4400" kern="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395288" y="1124744"/>
            <a:ext cx="8229600" cy="492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nl-NL" sz="2800" kern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Vrijwel </a:t>
            </a:r>
            <a:r>
              <a:rPr lang="nl-NL" sz="2800" ker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iedereen heeft ’n tablet (verkoop loopt sterk terug), maar herkent ook de beperkingen d’r van;</a:t>
            </a: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nl-NL" sz="2800" kern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Notebooks/PC’s </a:t>
            </a:r>
            <a:r>
              <a:rPr lang="nl-NL" sz="2800" ker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leven weer op en groeien steeds meer naar de tablets toe: lichter/kleiner en toetsenbord afneembaar:</a:t>
            </a:r>
          </a:p>
          <a:p>
            <a:pPr marL="800100" lvl="1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nl-NL" sz="2800" kern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Tablet </a:t>
            </a:r>
            <a:r>
              <a:rPr lang="nl-NL" sz="2800" ker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voor informatie consumeren en zéér beperkt reageren (denk aan E-mailtjes van slechts 10-20 woorden, meestal zonder opmaak)</a:t>
            </a:r>
          </a:p>
          <a:p>
            <a:pPr marL="800100" lvl="1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nl-NL" sz="2800" kern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Notebooks </a:t>
            </a:r>
            <a:r>
              <a:rPr lang="nl-NL" sz="2800" ker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voor </a:t>
            </a:r>
            <a:r>
              <a:rPr lang="nl-NL" sz="2800" ker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informatie </a:t>
            </a:r>
            <a:r>
              <a:rPr lang="nl-NL" sz="2800" kern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produceren</a:t>
            </a:r>
            <a:endParaRPr lang="nl-NL" sz="2800" kern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err="1"/>
              <a:t>voor</a:t>
            </a:r>
            <a:r>
              <a:rPr lang="en-US" dirty="0"/>
              <a:t> HCC </a:t>
            </a:r>
            <a:r>
              <a:rPr lang="en-US" dirty="0" err="1"/>
              <a:t>Noord</a:t>
            </a:r>
            <a:r>
              <a:rPr lang="en-US" dirty="0"/>
              <a:t>-Limburg, door Peter Nent</a:t>
            </a: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F35372-C66A-42E0-950E-AE7C53CBB3BD}" type="slidenum">
              <a:rPr lang="en-US"/>
              <a:pPr>
                <a:defRPr/>
              </a:pPr>
              <a:t>6</a:t>
            </a:fld>
            <a:endParaRPr lang="en-US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200" b="1" smtClean="0"/>
              <a:t>Werkplekken 2</a:t>
            </a:r>
            <a:endParaRPr lang="nl-NL" sz="3200" dirty="0" smtClean="0"/>
          </a:p>
        </p:txBody>
      </p:sp>
      <p:sp>
        <p:nvSpPr>
          <p:cNvPr id="8198" name="AutoShape 5" descr="hub1"/>
          <p:cNvSpPr>
            <a:spLocks noChangeAspect="1" noChangeArrowheads="1"/>
          </p:cNvSpPr>
          <p:nvPr/>
        </p:nvSpPr>
        <p:spPr bwMode="auto">
          <a:xfrm>
            <a:off x="3048000" y="2286000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611188" y="393382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n-US" sz="4400" b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/>
            </a:r>
            <a:br>
              <a:rPr lang="en-US" sz="4400" b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</a:br>
            <a:endParaRPr lang="en-US" sz="4400" kern="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395288" y="1124744"/>
            <a:ext cx="8229600" cy="492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nl-NL" sz="2800" kern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Komst </a:t>
            </a:r>
            <a:r>
              <a:rPr lang="nl-NL" sz="2800" ker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van mini-PC’s Windows 8.1/10</a:t>
            </a: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nl-NL" sz="2800" kern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Komst </a:t>
            </a:r>
            <a:r>
              <a:rPr lang="nl-NL" sz="2800" ker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van allerlei Multimedia oplossingen: mediaspelers zijn immer ‘gesloten’, er komen nu ook ‘open’ systemen met o.a. XBMC (nieuwe naam: </a:t>
            </a:r>
            <a:r>
              <a:rPr lang="nl-NL" sz="2800" ker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Kodi</a:t>
            </a:r>
            <a:r>
              <a:rPr lang="nl-NL" sz="2800" kern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):</a:t>
            </a:r>
          </a:p>
          <a:p>
            <a:pPr marL="800100" lvl="1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nl-NL" sz="2800" kern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ARM-CPU gebaseerd: Linux/Android</a:t>
            </a:r>
          </a:p>
          <a:p>
            <a:pPr marL="800100" lvl="1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nl-NL" sz="2800" kern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x86-CPU gebaseerd: Windows/Linux/Android</a:t>
            </a:r>
            <a:endParaRPr lang="nl-NL" sz="2800" kern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endParaRPr lang="en-US" sz="2400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17956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voor HCC Noord-Limburg, door Peter Nent</a:t>
            </a: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493472-2F29-4A5D-B83A-32D54CCB0E25}" type="slidenum">
              <a:rPr lang="en-US"/>
              <a:pPr>
                <a:defRPr/>
              </a:pPr>
              <a:t>7</a:t>
            </a:fld>
            <a:endParaRPr lang="en-US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200" b="1" smtClean="0"/>
              <a:t>Technieken 1</a:t>
            </a:r>
            <a:endParaRPr lang="nl-NL" sz="3200" dirty="0" smtClean="0"/>
          </a:p>
        </p:txBody>
      </p:sp>
      <p:sp>
        <p:nvSpPr>
          <p:cNvPr id="9222" name="AutoShape 5" descr="hub1"/>
          <p:cNvSpPr>
            <a:spLocks noChangeAspect="1" noChangeArrowheads="1"/>
          </p:cNvSpPr>
          <p:nvPr/>
        </p:nvSpPr>
        <p:spPr bwMode="auto">
          <a:xfrm>
            <a:off x="3048000" y="2286000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611188" y="393382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n-US" sz="4400" b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/>
            </a:r>
            <a:br>
              <a:rPr lang="en-US" sz="4400" b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</a:br>
            <a:endParaRPr lang="en-US" sz="4400" kern="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444759" y="1280715"/>
            <a:ext cx="8229600" cy="4296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nl-NL" sz="2800" kern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Streaming </a:t>
            </a:r>
            <a:r>
              <a:rPr lang="nl-NL" sz="2800" ker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is ‘hot’ zoals (betaald) </a:t>
            </a:r>
            <a:r>
              <a:rPr lang="nl-NL" sz="2800" b="1" ker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Netflix</a:t>
            </a:r>
            <a:r>
              <a:rPr lang="nl-NL" sz="2800" ker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(al dan niet met regio/anti-VPN beveiliging), maar ook ‘</a:t>
            </a:r>
            <a:r>
              <a:rPr lang="nl-NL" sz="2800" b="1" ker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uitzending gemist</a:t>
            </a:r>
            <a:r>
              <a:rPr lang="nl-NL" sz="2800" ker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’, etc. of de gratis/illegale tegenhangers: </a:t>
            </a:r>
            <a:r>
              <a:rPr lang="nl-NL" sz="2800" b="1" ker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Popcorn Times</a:t>
            </a: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nl-NL" sz="2800" kern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Printing/scanning</a:t>
            </a:r>
            <a:r>
              <a:rPr lang="nl-NL" sz="2800" ker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: wordt ook voor non-PC’s steeds beter toegankelijk, </a:t>
            </a:r>
            <a:r>
              <a:rPr lang="nl-NL" sz="2800" ker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blijft </a:t>
            </a:r>
            <a:r>
              <a:rPr lang="nl-NL" sz="2800" kern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tweedeling:</a:t>
            </a:r>
          </a:p>
          <a:p>
            <a:pPr marL="800100" lvl="1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nl-NL" sz="2800" kern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Inkjet</a:t>
            </a:r>
          </a:p>
          <a:p>
            <a:pPr marL="800100" lvl="1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nl-NL" sz="2800" kern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laser</a:t>
            </a:r>
            <a:endParaRPr lang="nl-NL" sz="2800" kern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nl-NL" sz="2800" kern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Schermen</a:t>
            </a:r>
            <a:r>
              <a:rPr lang="nl-NL" sz="2800" ker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: groter dan </a:t>
            </a:r>
            <a:r>
              <a:rPr lang="nl-NL" sz="2800" ker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24</a:t>
            </a:r>
            <a:r>
              <a:rPr lang="nl-NL" sz="2800" kern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” t/m 36”, curved, UHD </a:t>
            </a:r>
            <a:endParaRPr lang="nl-NL" sz="2800" kern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marL="800100" lvl="1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endParaRPr lang="en-US" sz="2400" kern="0" smtClean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marL="1257300" lvl="2" indent="-342900" algn="l">
              <a:spcBef>
                <a:spcPct val="20000"/>
              </a:spcBef>
              <a:buClr>
                <a:schemeClr val="hlink"/>
              </a:buClr>
              <a:buSzPct val="90000"/>
              <a:defRPr/>
            </a:pPr>
            <a:r>
              <a:rPr lang="en-US" sz="3200" kern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endParaRPr lang="en-US" sz="3200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voor HCC Noord-Limburg, door Peter Nent</a:t>
            </a: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493472-2F29-4A5D-B83A-32D54CCB0E25}" type="slidenum">
              <a:rPr lang="en-US"/>
              <a:pPr>
                <a:defRPr/>
              </a:pPr>
              <a:t>8</a:t>
            </a:fld>
            <a:endParaRPr lang="en-US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200" b="1" smtClean="0"/>
              <a:t>Technieken 2</a:t>
            </a:r>
            <a:endParaRPr lang="nl-NL" sz="3200" dirty="0" smtClean="0"/>
          </a:p>
        </p:txBody>
      </p:sp>
      <p:sp>
        <p:nvSpPr>
          <p:cNvPr id="9222" name="AutoShape 5" descr="hub1"/>
          <p:cNvSpPr>
            <a:spLocks noChangeAspect="1" noChangeArrowheads="1"/>
          </p:cNvSpPr>
          <p:nvPr/>
        </p:nvSpPr>
        <p:spPr bwMode="auto">
          <a:xfrm>
            <a:off x="3048000" y="2286000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611188" y="393382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n-US" sz="4400" b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/>
            </a:r>
            <a:br>
              <a:rPr lang="en-US" sz="4400" b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</a:br>
            <a:endParaRPr lang="en-US" sz="4400" kern="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444759" y="1280715"/>
            <a:ext cx="8229600" cy="4296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nl-NL" sz="2800" kern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UHD</a:t>
            </a:r>
            <a:r>
              <a:rPr lang="nl-NL" sz="2800" ker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: </a:t>
            </a:r>
            <a:r>
              <a:rPr lang="nl-NL" sz="2800" ker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UHD </a:t>
            </a:r>
            <a:r>
              <a:rPr lang="nl-NL" sz="2800" kern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TV &amp; monitoren</a:t>
            </a:r>
            <a:r>
              <a:rPr lang="nl-NL" sz="2800" ker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: </a:t>
            </a:r>
            <a:endParaRPr lang="nl-NL" sz="2800" kern="0" smtClean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marL="800100" lvl="1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nl-NL" sz="2800" kern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hogere </a:t>
            </a:r>
            <a:r>
              <a:rPr lang="nl-NL" sz="2800" ker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resolutie dan 1920x1080</a:t>
            </a:r>
            <a:r>
              <a:rPr lang="nl-NL" sz="2800" ker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: </a:t>
            </a:r>
            <a:endParaRPr lang="nl-NL" sz="2800" kern="0" smtClean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marL="1257300" lvl="2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nl-NL" sz="2800" kern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4K </a:t>
            </a:r>
            <a:r>
              <a:rPr lang="nl-NL" sz="2800" ker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(=3840x2160: 8Mpx)) of </a:t>
            </a:r>
            <a:r>
              <a:rPr lang="nl-NL" sz="2800" ker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zelfs </a:t>
            </a:r>
            <a:endParaRPr lang="nl-NL" sz="2800" kern="0" smtClean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marL="1257300" lvl="2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nl-NL" sz="2800" kern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8K </a:t>
            </a:r>
            <a:r>
              <a:rPr lang="nl-NL" sz="2800" ker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(=7680x4320: 33,2Mpx</a:t>
            </a:r>
            <a:r>
              <a:rPr lang="nl-NL" sz="2800" ker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), </a:t>
            </a:r>
            <a:endParaRPr lang="nl-NL" sz="2800" kern="0" smtClean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algn="l">
              <a:spcBef>
                <a:spcPct val="20000"/>
              </a:spcBef>
              <a:buClr>
                <a:schemeClr val="hlink"/>
              </a:buClr>
              <a:buSzPct val="90000"/>
              <a:defRPr/>
            </a:pPr>
            <a:r>
              <a:rPr lang="nl-NL" sz="2800" i="1" ker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U</a:t>
            </a:r>
            <a:r>
              <a:rPr lang="nl-NL" sz="2800" i="1" kern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itdaging </a:t>
            </a:r>
            <a:r>
              <a:rPr lang="nl-NL" sz="2800" i="1" ker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is compressie</a:t>
            </a:r>
            <a:r>
              <a:rPr lang="nl-NL" sz="2800" i="1" ker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: </a:t>
            </a:r>
            <a:endParaRPr lang="nl-NL" sz="2800" i="1" kern="0" smtClean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marL="457200" indent="-457200" algn="l">
              <a:spcBef>
                <a:spcPct val="20000"/>
              </a:spcBef>
              <a:buClr>
                <a:schemeClr val="hlink"/>
              </a:buClr>
              <a:buSzPct val="90000"/>
              <a:buFont typeface="Arial" panose="020B0604020202020204" pitchFamily="34" charset="0"/>
              <a:buChar char="•"/>
              <a:defRPr/>
            </a:pPr>
            <a:r>
              <a:rPr lang="nl-NL" sz="2800" kern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Full </a:t>
            </a:r>
            <a:r>
              <a:rPr lang="nl-NL" sz="2800" ker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HD/2K: H.264 (=MPEG-4</a:t>
            </a:r>
            <a:r>
              <a:rPr lang="nl-NL" sz="2800" ker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), </a:t>
            </a:r>
            <a:endParaRPr lang="nl-NL" sz="2800" kern="0" smtClean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marL="457200" indent="-457200" algn="l">
              <a:spcBef>
                <a:spcPct val="20000"/>
              </a:spcBef>
              <a:buClr>
                <a:schemeClr val="hlink"/>
              </a:buClr>
              <a:buSzPct val="90000"/>
              <a:buFont typeface="Arial" panose="020B0604020202020204" pitchFamily="34" charset="0"/>
              <a:buChar char="•"/>
              <a:defRPr/>
            </a:pPr>
            <a:r>
              <a:rPr lang="nl-NL" sz="2800" kern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4K</a:t>
            </a:r>
            <a:r>
              <a:rPr lang="nl-NL" sz="2800" ker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: H.265 (=MPEG-H, bijv. Netflix-House of Cards) en nu zelfs</a:t>
            </a:r>
            <a:r>
              <a:rPr lang="nl-NL" sz="2800" ker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: </a:t>
            </a:r>
            <a:endParaRPr lang="nl-NL" sz="2800" kern="0" smtClean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marL="457200" indent="-457200" algn="l">
              <a:spcBef>
                <a:spcPct val="20000"/>
              </a:spcBef>
              <a:buClr>
                <a:schemeClr val="hlink"/>
              </a:buClr>
              <a:buSzPct val="90000"/>
              <a:buFont typeface="Arial" panose="020B0604020202020204" pitchFamily="34" charset="0"/>
              <a:buChar char="•"/>
              <a:defRPr/>
            </a:pPr>
            <a:r>
              <a:rPr lang="nl-NL" sz="2800" kern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8K</a:t>
            </a:r>
            <a:r>
              <a:rPr lang="nl-NL" sz="2800" ker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: H.266 (= 8K was H.264</a:t>
            </a:r>
            <a:r>
              <a:rPr lang="nl-NL" sz="2800" ker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) </a:t>
            </a:r>
            <a:endParaRPr lang="en-US" sz="3200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7572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voor HCC Noord-Limburg, door Peter Nent</a:t>
            </a: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493472-2F29-4A5D-B83A-32D54CCB0E25}" type="slidenum">
              <a:rPr lang="en-US"/>
              <a:pPr>
                <a:defRPr/>
              </a:pPr>
              <a:t>9</a:t>
            </a:fld>
            <a:endParaRPr lang="en-US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200" b="1" smtClean="0"/>
              <a:t>Technieken 3</a:t>
            </a:r>
            <a:endParaRPr lang="nl-NL" sz="3200" dirty="0" smtClean="0"/>
          </a:p>
        </p:txBody>
      </p:sp>
      <p:sp>
        <p:nvSpPr>
          <p:cNvPr id="9222" name="AutoShape 5" descr="hub1"/>
          <p:cNvSpPr>
            <a:spLocks noChangeAspect="1" noChangeArrowheads="1"/>
          </p:cNvSpPr>
          <p:nvPr/>
        </p:nvSpPr>
        <p:spPr bwMode="auto">
          <a:xfrm>
            <a:off x="3048000" y="2286000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611188" y="393382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n-US" sz="4400" b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/>
            </a:r>
            <a:br>
              <a:rPr lang="en-US" sz="4400" b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</a:br>
            <a:endParaRPr lang="en-US" sz="4400" kern="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444759" y="1280715"/>
            <a:ext cx="8229600" cy="4296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nl-NL" sz="2800" kern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Opslag</a:t>
            </a:r>
            <a:r>
              <a:rPr lang="nl-NL" sz="2800" ker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: </a:t>
            </a:r>
            <a:endParaRPr lang="nl-NL" sz="2800" kern="0" smtClean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marL="800100" lvl="1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nl-NL" sz="2800" kern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Cloud: steeds </a:t>
            </a:r>
            <a:r>
              <a:rPr lang="nl-NL" sz="2800" ker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vaker </a:t>
            </a:r>
            <a:r>
              <a:rPr lang="nl-NL" sz="2800" kern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vanwege </a:t>
            </a:r>
            <a:r>
              <a:rPr lang="nl-NL" sz="2800" ker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eenvoud, </a:t>
            </a:r>
            <a:r>
              <a:rPr lang="nl-NL" sz="2800" ker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echter </a:t>
            </a:r>
            <a:r>
              <a:rPr lang="nl-NL" sz="2800" kern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met voor- &amp; nadelen</a:t>
            </a:r>
          </a:p>
          <a:p>
            <a:pPr marL="800100" lvl="1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nl-NL" sz="2800" kern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Lokaal</a:t>
            </a:r>
            <a:r>
              <a:rPr lang="nl-NL" sz="2800" ker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: 2015 HDD’s van 10TB</a:t>
            </a:r>
            <a:r>
              <a:rPr lang="nl-NL" sz="2800" ker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, </a:t>
            </a:r>
            <a:endParaRPr lang="nl-NL" sz="2800" kern="0" smtClean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algn="l">
              <a:spcBef>
                <a:spcPct val="20000"/>
              </a:spcBef>
              <a:buClr>
                <a:schemeClr val="hlink"/>
              </a:buClr>
              <a:buSzPct val="90000"/>
              <a:defRPr/>
            </a:pPr>
            <a:r>
              <a:rPr lang="nl-NL" sz="2800" kern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Alternatieven:</a:t>
            </a:r>
          </a:p>
          <a:p>
            <a:pPr marL="800100" lvl="1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nl-NL" sz="2800" kern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Tape </a:t>
            </a:r>
            <a:r>
              <a:rPr lang="nl-NL" sz="2800" ker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= out/oud (alleen </a:t>
            </a:r>
            <a:r>
              <a:rPr lang="nl-NL" sz="2800" ker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professioneel</a:t>
            </a:r>
            <a:r>
              <a:rPr lang="nl-NL" sz="2800" kern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)</a:t>
            </a:r>
          </a:p>
          <a:p>
            <a:pPr marL="800100" lvl="1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nl-NL" sz="2800" kern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Optische </a:t>
            </a:r>
            <a:r>
              <a:rPr lang="nl-NL" sz="2800" ker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opslag CD/DVD/BR/etc. = out/oud</a:t>
            </a:r>
            <a:endParaRPr lang="en-US" sz="3200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18015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raal">
  <a:themeElements>
    <a:clrScheme name="Straal 2">
      <a:dk1>
        <a:srgbClr val="000080"/>
      </a:dk1>
      <a:lt1>
        <a:srgbClr val="FFFFFF"/>
      </a:lt1>
      <a:dk2>
        <a:srgbClr val="000099"/>
      </a:dk2>
      <a:lt2>
        <a:srgbClr val="FFFFFF"/>
      </a:lt2>
      <a:accent1>
        <a:srgbClr val="3366FF"/>
      </a:accent1>
      <a:accent2>
        <a:srgbClr val="7B46D0"/>
      </a:accent2>
      <a:accent3>
        <a:srgbClr val="AAAACA"/>
      </a:accent3>
      <a:accent4>
        <a:srgbClr val="DADADA"/>
      </a:accent4>
      <a:accent5>
        <a:srgbClr val="ADB8FF"/>
      </a:accent5>
      <a:accent6>
        <a:srgbClr val="6F3FBC"/>
      </a:accent6>
      <a:hlink>
        <a:srgbClr val="86D1EC"/>
      </a:hlink>
      <a:folHlink>
        <a:srgbClr val="45C984"/>
      </a:folHlink>
    </a:clrScheme>
    <a:fontScheme name="Stra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traal 1">
        <a:dk1>
          <a:srgbClr val="1A006C"/>
        </a:dk1>
        <a:lt1>
          <a:srgbClr val="FFFFFF"/>
        </a:lt1>
        <a:dk2>
          <a:srgbClr val="000066"/>
        </a:dk2>
        <a:lt2>
          <a:srgbClr val="CCCCFF"/>
        </a:lt2>
        <a:accent1>
          <a:srgbClr val="0099CC"/>
        </a:accent1>
        <a:accent2>
          <a:srgbClr val="6600CC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5C00B9"/>
        </a:accent6>
        <a:hlink>
          <a:srgbClr val="9999FF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aal 2">
        <a:dk1>
          <a:srgbClr val="000080"/>
        </a:dk1>
        <a:lt1>
          <a:srgbClr val="FFFFFF"/>
        </a:lt1>
        <a:dk2>
          <a:srgbClr val="000099"/>
        </a:dk2>
        <a:lt2>
          <a:srgbClr val="FFFFFF"/>
        </a:lt2>
        <a:accent1>
          <a:srgbClr val="3366FF"/>
        </a:accent1>
        <a:accent2>
          <a:srgbClr val="7B46D0"/>
        </a:accent2>
        <a:accent3>
          <a:srgbClr val="AAAACA"/>
        </a:accent3>
        <a:accent4>
          <a:srgbClr val="DADADA"/>
        </a:accent4>
        <a:accent5>
          <a:srgbClr val="ADB8FF"/>
        </a:accent5>
        <a:accent6>
          <a:srgbClr val="6F3FBC"/>
        </a:accent6>
        <a:hlink>
          <a:srgbClr val="86D1EC"/>
        </a:hlink>
        <a:folHlink>
          <a:srgbClr val="45C9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aal 3">
        <a:dk1>
          <a:srgbClr val="3F4873"/>
        </a:dk1>
        <a:lt1>
          <a:srgbClr val="FFFFFF"/>
        </a:lt1>
        <a:dk2>
          <a:srgbClr val="4F598D"/>
        </a:dk2>
        <a:lt2>
          <a:srgbClr val="CCECFF"/>
        </a:lt2>
        <a:accent1>
          <a:srgbClr val="0099CC"/>
        </a:accent1>
        <a:accent2>
          <a:srgbClr val="4C8470"/>
        </a:accent2>
        <a:accent3>
          <a:srgbClr val="B2B5C5"/>
        </a:accent3>
        <a:accent4>
          <a:srgbClr val="DADADA"/>
        </a:accent4>
        <a:accent5>
          <a:srgbClr val="AACAE2"/>
        </a:accent5>
        <a:accent6>
          <a:srgbClr val="447765"/>
        </a:accent6>
        <a:hlink>
          <a:srgbClr val="99CC00"/>
        </a:hlink>
        <a:folHlink>
          <a:srgbClr val="96A4C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aal 4">
        <a:dk1>
          <a:srgbClr val="006E6B"/>
        </a:dk1>
        <a:lt1>
          <a:srgbClr val="FFFFFF"/>
        </a:lt1>
        <a:dk2>
          <a:srgbClr val="008080"/>
        </a:dk2>
        <a:lt2>
          <a:srgbClr val="E2EFCD"/>
        </a:lt2>
        <a:accent1>
          <a:srgbClr val="33CCCC"/>
        </a:accent1>
        <a:accent2>
          <a:srgbClr val="6352B8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5949A6"/>
        </a:accent6>
        <a:hlink>
          <a:srgbClr val="CCFF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aal 5">
        <a:dk1>
          <a:srgbClr val="48562C"/>
        </a:dk1>
        <a:lt1>
          <a:srgbClr val="FFFFFF"/>
        </a:lt1>
        <a:dk2>
          <a:srgbClr val="546434"/>
        </a:dk2>
        <a:lt2>
          <a:srgbClr val="FFFFCC"/>
        </a:lt2>
        <a:accent1>
          <a:srgbClr val="7B8A6E"/>
        </a:accent1>
        <a:accent2>
          <a:srgbClr val="527C3A"/>
        </a:accent2>
        <a:accent3>
          <a:srgbClr val="B3B8AE"/>
        </a:accent3>
        <a:accent4>
          <a:srgbClr val="DADADA"/>
        </a:accent4>
        <a:accent5>
          <a:srgbClr val="BFC4BA"/>
        </a:accent5>
        <a:accent6>
          <a:srgbClr val="497034"/>
        </a:accent6>
        <a:hlink>
          <a:srgbClr val="55B55E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aal 6">
        <a:dk1>
          <a:srgbClr val="96B29E"/>
        </a:dk1>
        <a:lt1>
          <a:srgbClr val="FFFFFF"/>
        </a:lt1>
        <a:dk2>
          <a:srgbClr val="A5BDAC"/>
        </a:dk2>
        <a:lt2>
          <a:srgbClr val="FFFFCC"/>
        </a:lt2>
        <a:accent1>
          <a:srgbClr val="4E8880"/>
        </a:accent1>
        <a:accent2>
          <a:srgbClr val="2F71B9"/>
        </a:accent2>
        <a:accent3>
          <a:srgbClr val="CFDBD2"/>
        </a:accent3>
        <a:accent4>
          <a:srgbClr val="DADADA"/>
        </a:accent4>
        <a:accent5>
          <a:srgbClr val="B2C3C0"/>
        </a:accent5>
        <a:accent6>
          <a:srgbClr val="2A66A7"/>
        </a:accent6>
        <a:hlink>
          <a:srgbClr val="9DC0E7"/>
        </a:hlink>
        <a:folHlink>
          <a:srgbClr val="54CA8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aal 7">
        <a:dk1>
          <a:srgbClr val="D49C00"/>
        </a:dk1>
        <a:lt1>
          <a:srgbClr val="FFFFFF"/>
        </a:lt1>
        <a:dk2>
          <a:srgbClr val="CC9900"/>
        </a:dk2>
        <a:lt2>
          <a:srgbClr val="CEBD40"/>
        </a:lt2>
        <a:accent1>
          <a:srgbClr val="CC6600"/>
        </a:accent1>
        <a:accent2>
          <a:srgbClr val="808000"/>
        </a:accent2>
        <a:accent3>
          <a:srgbClr val="E2CAAA"/>
        </a:accent3>
        <a:accent4>
          <a:srgbClr val="DADADA"/>
        </a:accent4>
        <a:accent5>
          <a:srgbClr val="E2B8AA"/>
        </a:accent5>
        <a:accent6>
          <a:srgbClr val="737300"/>
        </a:accent6>
        <a:hlink>
          <a:srgbClr val="FF99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aal 8">
        <a:dk1>
          <a:srgbClr val="881700"/>
        </a:dk1>
        <a:lt1>
          <a:srgbClr val="FAF9E6"/>
        </a:lt1>
        <a:dk2>
          <a:srgbClr val="990000"/>
        </a:dk2>
        <a:lt2>
          <a:srgbClr val="EADC78"/>
        </a:lt2>
        <a:accent1>
          <a:srgbClr val="FF6600"/>
        </a:accent1>
        <a:accent2>
          <a:srgbClr val="B86D52"/>
        </a:accent2>
        <a:accent3>
          <a:srgbClr val="CAAAAA"/>
        </a:accent3>
        <a:accent4>
          <a:srgbClr val="D6D5C4"/>
        </a:accent4>
        <a:accent5>
          <a:srgbClr val="FFB8AA"/>
        </a:accent5>
        <a:accent6>
          <a:srgbClr val="A66249"/>
        </a:accent6>
        <a:hlink>
          <a:srgbClr val="D78D15"/>
        </a:hlink>
        <a:folHlink>
          <a:srgbClr val="C6B37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aal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E6F5F6"/>
        </a:accent1>
        <a:accent2>
          <a:srgbClr val="A5E1A8"/>
        </a:accent2>
        <a:accent3>
          <a:srgbClr val="FFFFFF"/>
        </a:accent3>
        <a:accent4>
          <a:srgbClr val="000000"/>
        </a:accent4>
        <a:accent5>
          <a:srgbClr val="F0F9FA"/>
        </a:accent5>
        <a:accent6>
          <a:srgbClr val="95CC98"/>
        </a:accent6>
        <a:hlink>
          <a:srgbClr val="5B00B6"/>
        </a:hlink>
        <a:folHlink>
          <a:srgbClr val="3498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Aangepast ontwerp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Aangepast ontwerp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Beam</Template>
  <TotalTime>381</TotalTime>
  <Words>809</Words>
  <Application>Microsoft Office PowerPoint</Application>
  <PresentationFormat>Diavoorstelling (4:3)</PresentationFormat>
  <Paragraphs>123</Paragraphs>
  <Slides>14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3</vt:i4>
      </vt:variant>
      <vt:variant>
        <vt:lpstr>Diatitels</vt:lpstr>
      </vt:variant>
      <vt:variant>
        <vt:i4>14</vt:i4>
      </vt:variant>
    </vt:vector>
  </HeadingPairs>
  <TitlesOfParts>
    <vt:vector size="21" baseType="lpstr">
      <vt:lpstr>Arial</vt:lpstr>
      <vt:lpstr>Wingdings</vt:lpstr>
      <vt:lpstr>Calibri</vt:lpstr>
      <vt:lpstr>Times New Roman</vt:lpstr>
      <vt:lpstr>Straal</vt:lpstr>
      <vt:lpstr>Aangepast ontwerp</vt:lpstr>
      <vt:lpstr>1_Aangepast ontwerp</vt:lpstr>
      <vt:lpstr>ICT in 2015</vt:lpstr>
      <vt:lpstr>De snelheid van verandering</vt:lpstr>
      <vt:lpstr>PowerPoint-presentatie</vt:lpstr>
      <vt:lpstr>Agenda</vt:lpstr>
      <vt:lpstr>Werkplekken 1</vt:lpstr>
      <vt:lpstr>Werkplekken 2</vt:lpstr>
      <vt:lpstr>Technieken 1</vt:lpstr>
      <vt:lpstr>Technieken 2</vt:lpstr>
      <vt:lpstr>Technieken 3</vt:lpstr>
      <vt:lpstr>Connectivity</vt:lpstr>
      <vt:lpstr>Platformen</vt:lpstr>
      <vt:lpstr>Computers worden steeds meer een gebruiksvoorwerp</vt:lpstr>
      <vt:lpstr>Computerkennis</vt:lpstr>
      <vt:lpstr>De generatiekloof</vt:lpstr>
    </vt:vector>
  </TitlesOfParts>
  <Company>Familie Nent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Netwerken binnen en buiten huis</dc:title>
  <dc:creator>Peter Nent</dc:creator>
  <cp:lastModifiedBy>Peter Nent</cp:lastModifiedBy>
  <cp:revision>38</cp:revision>
  <dcterms:created xsi:type="dcterms:W3CDTF">2005-09-26T17:51:27Z</dcterms:created>
  <dcterms:modified xsi:type="dcterms:W3CDTF">2015-01-06T14:11:12Z</dcterms:modified>
</cp:coreProperties>
</file>