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964" autoAdjust="0"/>
    <p:restoredTop sz="94660"/>
  </p:normalViewPr>
  <p:slideViewPr>
    <p:cSldViewPr snapToGrid="0">
      <p:cViewPr varScale="1">
        <p:scale>
          <a:sx n="116" d="100"/>
          <a:sy n="116" d="100"/>
        </p:scale>
        <p:origin x="56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nl-NL" smtClean="0"/>
              <a:t>Klik om de stijl te bewerken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5/21/2015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509A250-FF31-4206-8172-F9D3106AACB1}" type="datetimeFigureOut">
              <a:rPr lang="en-US" dirty="0"/>
              <a:t>5/21/2015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nl-NL" smtClean="0"/>
              <a:t>Klik om de stijl te bewerken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4509A250-FF31-4206-8172-F9D3106AACB1}" type="datetimeFigureOut">
              <a:rPr lang="en-US" dirty="0"/>
              <a:t>5/21/2015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nl-NL" smtClean="0"/>
              <a:t>Klik om de stijl te bewerken</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nl-NL" smtClean="0"/>
              <a:t>Klik om de modelstijlen te bewerken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4509A250-FF31-4206-8172-F9D3106AACB1}" type="datetimeFigureOut">
              <a:rPr lang="en-US" dirty="0"/>
              <a:t>5/21/2015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4509A250-FF31-4206-8172-F9D3106AACB1}" type="datetimeFigureOut">
              <a:rPr lang="en-US" dirty="0"/>
              <a:t>5/21/2015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nl-NL" smtClean="0"/>
              <a:t>Klik om de stijl te bewerken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5/21/2015</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nl-NL" smtClean="0"/>
              <a:t>Klik om de stijl te bewerken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5/21/2015</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nchor="t" anchorCtr="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5/21/2015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nl-NL" smtClean="0"/>
              <a:t>Klik om de stijl te bewerken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5/21/2015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dirty="0"/>
              <a:t>5/21/2015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9796027F-7875-4030-9381-8BD8C4F21935}" type="datetimeFigureOut">
              <a:rPr lang="en-US" dirty="0"/>
              <a:t>5/21/2015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t>5/21/2015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t>5/21/2015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5/21/2015</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5/21/2015</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nl-NL" smtClean="0"/>
              <a:t>Klik om de stijl te bewerken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7" name="Date Placeholder 4"/>
          <p:cNvSpPr>
            <a:spLocks noGrp="1"/>
          </p:cNvSpPr>
          <p:nvPr>
            <p:ph type="dt" sz="half" idx="10"/>
          </p:nvPr>
        </p:nvSpPr>
        <p:spPr/>
        <p:txBody>
          <a:bodyPr/>
          <a:lstStyle/>
          <a:p>
            <a:fld id="{4509A250-FF31-4206-8172-F9D3106AACB1}" type="datetimeFigureOut">
              <a:rPr lang="en-US" dirty="0"/>
              <a:t>5/21/2015</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509A250-FF31-4206-8172-F9D3106AACB1}" type="datetimeFigureOut">
              <a:rPr lang="en-US" dirty="0"/>
              <a:t>5/21/2015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nl-NL" smtClean="0"/>
              <a:t>Klik om de stijl te bewerken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5/21/2015</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‹nr.›</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nl.wikipedia.org/wiki/Licentie" TargetMode="External"/><Relationship Id="rId7" Type="http://schemas.openxmlformats.org/officeDocument/2006/relationships/hyperlink" Target="http://nl.wikipedia.org/wiki/Vrije_software" TargetMode="External"/><Relationship Id="rId2" Type="http://schemas.openxmlformats.org/officeDocument/2006/relationships/hyperlink" Target="http://nl.wikipedia.org/wiki/Software" TargetMode="External"/><Relationship Id="rId1" Type="http://schemas.openxmlformats.org/officeDocument/2006/relationships/slideLayout" Target="../slideLayouts/slideLayout2.xml"/><Relationship Id="rId6" Type="http://schemas.openxmlformats.org/officeDocument/2006/relationships/hyperlink" Target="http://nl.wikipedia.org/wiki/Auteursrecht" TargetMode="External"/><Relationship Id="rId5" Type="http://schemas.openxmlformats.org/officeDocument/2006/relationships/hyperlink" Target="http://nl.wikipedia.org/wiki/Publicdomainsoftware" TargetMode="External"/><Relationship Id="rId4" Type="http://schemas.openxmlformats.org/officeDocument/2006/relationships/hyperlink" Target="http://nl.wikipedia.org/wiki/Gratis" TargetMode="External"/></Relationships>
</file>

<file path=ppt/slides/_rels/slide3.xml.rels><?xml version="1.0" encoding="UTF-8" standalone="yes"?>
<Relationships xmlns="http://schemas.openxmlformats.org/package/2006/relationships"><Relationship Id="rId8" Type="http://schemas.openxmlformats.org/officeDocument/2006/relationships/hyperlink" Target="http://nl.wikipedia.org/wiki/Beerware" TargetMode="External"/><Relationship Id="rId13" Type="http://schemas.openxmlformats.org/officeDocument/2006/relationships/hyperlink" Target="http://nl.wikipedia.org/wiki/Shareware" TargetMode="External"/><Relationship Id="rId3" Type="http://schemas.openxmlformats.org/officeDocument/2006/relationships/hyperlink" Target="http://nl.wikipedia.org/wiki/Propri%C3%ABtaire_software" TargetMode="External"/><Relationship Id="rId7" Type="http://schemas.openxmlformats.org/officeDocument/2006/relationships/hyperlink" Target="http://nl.wikipedia.org/wiki/Adware" TargetMode="External"/><Relationship Id="rId12" Type="http://schemas.openxmlformats.org/officeDocument/2006/relationships/hyperlink" Target="http://nl.wikipedia.org/wiki/Donationware" TargetMode="External"/><Relationship Id="rId2" Type="http://schemas.openxmlformats.org/officeDocument/2006/relationships/hyperlink" Target="http://nl.wikipedia.org/w/index.php?title=Lijst_van_softwarelicenties&amp;action=edit&amp;section=2" TargetMode="External"/><Relationship Id="rId1" Type="http://schemas.openxmlformats.org/officeDocument/2006/relationships/slideLayout" Target="../slideLayouts/slideLayout7.xml"/><Relationship Id="rId6" Type="http://schemas.openxmlformats.org/officeDocument/2006/relationships/hyperlink" Target="http://nl.wikipedia.org/wiki/Abandonware" TargetMode="External"/><Relationship Id="rId11" Type="http://schemas.openxmlformats.org/officeDocument/2006/relationships/hyperlink" Target="http://nl.wikipedia.org/wiki/Careware" TargetMode="External"/><Relationship Id="rId5" Type="http://schemas.openxmlformats.org/officeDocument/2006/relationships/hyperlink" Target="http://nl.wikipedia.org/wiki/Freeware" TargetMode="External"/><Relationship Id="rId15" Type="http://schemas.openxmlformats.org/officeDocument/2006/relationships/hyperlink" Target="http://nl.wikipedia.org/wiki/Nagware" TargetMode="External"/><Relationship Id="rId10" Type="http://schemas.openxmlformats.org/officeDocument/2006/relationships/hyperlink" Target="http://nl.wikipedia.org/wiki/IrfanView" TargetMode="External"/><Relationship Id="rId4" Type="http://schemas.openxmlformats.org/officeDocument/2006/relationships/hyperlink" Target="http://nl.wikipedia.org/wiki/Broncode" TargetMode="External"/><Relationship Id="rId9" Type="http://schemas.openxmlformats.org/officeDocument/2006/relationships/hyperlink" Target="http://nl.wikipedia.org/wiki/Cardware" TargetMode="External"/><Relationship Id="rId14" Type="http://schemas.openxmlformats.org/officeDocument/2006/relationships/hyperlink" Target="http://nl.wikipedia.org/wiki/Crippleware"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nl.wikipedia.org/wiki/BSD-licentie" TargetMode="External"/><Relationship Id="rId13" Type="http://schemas.openxmlformats.org/officeDocument/2006/relationships/hyperlink" Target="http://nl.wikipedia.org/wiki/Sharedsourcesoftware" TargetMode="External"/><Relationship Id="rId3" Type="http://schemas.openxmlformats.org/officeDocument/2006/relationships/hyperlink" Target="http://nl.wikipedia.org/wiki/Creative_Commons" TargetMode="External"/><Relationship Id="rId7" Type="http://schemas.openxmlformats.org/officeDocument/2006/relationships/hyperlink" Target="http://nl.wikipedia.org/wiki/Apple_Public_Source_License" TargetMode="External"/><Relationship Id="rId12" Type="http://schemas.openxmlformats.org/officeDocument/2006/relationships/hyperlink" Target="http://nl.wikipedia.org/wiki/Publicdomainsoftware" TargetMode="External"/><Relationship Id="rId2" Type="http://schemas.openxmlformats.org/officeDocument/2006/relationships/hyperlink" Target="http://nl.wikipedia.org/w/index.php?title=Lijst_van_softwarelicenties&amp;action=edit&amp;section=3" TargetMode="External"/><Relationship Id="rId1" Type="http://schemas.openxmlformats.org/officeDocument/2006/relationships/slideLayout" Target="../slideLayouts/slideLayout7.xml"/><Relationship Id="rId6" Type="http://schemas.openxmlformats.org/officeDocument/2006/relationships/hyperlink" Target="http://nl.wikipedia.org/wiki/Affero_General_Public_License" TargetMode="External"/><Relationship Id="rId11" Type="http://schemas.openxmlformats.org/officeDocument/2006/relationships/hyperlink" Target="http://nl.wikipedia.org/wiki/MIT-licentie" TargetMode="External"/><Relationship Id="rId5" Type="http://schemas.openxmlformats.org/officeDocument/2006/relationships/hyperlink" Target="http://nl.wikipedia.org/wiki/Vrije_software" TargetMode="External"/><Relationship Id="rId10" Type="http://schemas.openxmlformats.org/officeDocument/2006/relationships/hyperlink" Target="http://nl.wikipedia.org/wiki/GNU_Lesser_General_Public_License" TargetMode="External"/><Relationship Id="rId4" Type="http://schemas.openxmlformats.org/officeDocument/2006/relationships/hyperlink" Target="http://nl.wikipedia.org/wiki/Opensourcesoftware" TargetMode="External"/><Relationship Id="rId9" Type="http://schemas.openxmlformats.org/officeDocument/2006/relationships/hyperlink" Target="http://nl.wikipedia.org/wiki/GNU_General_Public_License"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hyperlink" Target="http://www.pkort.nl/freeware/mediaplayers.htm" TargetMode="External"/><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pPr algn="ctr"/>
            <a:r>
              <a:rPr lang="nl-NL" dirty="0" smtClean="0">
                <a:latin typeface="Engravers MT" panose="02090707080505020304" pitchFamily="18" charset="0"/>
              </a:rPr>
              <a:t>Freeware</a:t>
            </a:r>
            <a:r>
              <a:rPr lang="nl-NL" dirty="0" smtClean="0"/>
              <a:t/>
            </a:r>
            <a:br>
              <a:rPr lang="nl-NL" dirty="0" smtClean="0"/>
            </a:br>
            <a:endParaRPr lang="nl-NL" dirty="0"/>
          </a:p>
        </p:txBody>
      </p:sp>
    </p:spTree>
    <p:extLst>
      <p:ext uri="{BB962C8B-B14F-4D97-AF65-F5344CB8AC3E}">
        <p14:creationId xmlns:p14="http://schemas.microsoft.com/office/powerpoint/2010/main" val="1606494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2"/>
          <a:stretch>
            <a:fillRect/>
          </a:stretch>
        </p:blipFill>
        <p:spPr>
          <a:xfrm>
            <a:off x="179185" y="266394"/>
            <a:ext cx="11892574" cy="6101638"/>
          </a:xfrm>
          <a:prstGeom prst="rect">
            <a:avLst/>
          </a:prstGeom>
        </p:spPr>
      </p:pic>
    </p:spTree>
    <p:extLst>
      <p:ext uri="{BB962C8B-B14F-4D97-AF65-F5344CB8AC3E}">
        <p14:creationId xmlns:p14="http://schemas.microsoft.com/office/powerpoint/2010/main" val="17329494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2"/>
          <a:stretch>
            <a:fillRect/>
          </a:stretch>
        </p:blipFill>
        <p:spPr>
          <a:xfrm>
            <a:off x="743850" y="820695"/>
            <a:ext cx="2828925" cy="685800"/>
          </a:xfrm>
          <a:prstGeom prst="rect">
            <a:avLst/>
          </a:prstGeom>
        </p:spPr>
      </p:pic>
      <p:pic>
        <p:nvPicPr>
          <p:cNvPr id="3" name="Afbeelding 2"/>
          <p:cNvPicPr>
            <a:picLocks noChangeAspect="1"/>
          </p:cNvPicPr>
          <p:nvPr/>
        </p:nvPicPr>
        <p:blipFill>
          <a:blip r:embed="rId3"/>
          <a:stretch>
            <a:fillRect/>
          </a:stretch>
        </p:blipFill>
        <p:spPr>
          <a:xfrm>
            <a:off x="4099354" y="2653355"/>
            <a:ext cx="2857500" cy="628650"/>
          </a:xfrm>
          <a:prstGeom prst="rect">
            <a:avLst/>
          </a:prstGeom>
        </p:spPr>
      </p:pic>
      <p:pic>
        <p:nvPicPr>
          <p:cNvPr id="4" name="Afbeelding 3"/>
          <p:cNvPicPr>
            <a:picLocks noChangeAspect="1"/>
          </p:cNvPicPr>
          <p:nvPr/>
        </p:nvPicPr>
        <p:blipFill>
          <a:blip r:embed="rId4"/>
          <a:stretch>
            <a:fillRect/>
          </a:stretch>
        </p:blipFill>
        <p:spPr>
          <a:xfrm>
            <a:off x="7541741" y="4717577"/>
            <a:ext cx="2743200" cy="619125"/>
          </a:xfrm>
          <a:prstGeom prst="rect">
            <a:avLst/>
          </a:prstGeom>
        </p:spPr>
      </p:pic>
    </p:spTree>
    <p:extLst>
      <p:ext uri="{BB962C8B-B14F-4D97-AF65-F5344CB8AC3E}">
        <p14:creationId xmlns:p14="http://schemas.microsoft.com/office/powerpoint/2010/main" val="38021701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p:cNvPicPr>
            <a:picLocks noChangeAspect="1"/>
          </p:cNvPicPr>
          <p:nvPr/>
        </p:nvPicPr>
        <p:blipFill>
          <a:blip r:embed="rId2"/>
          <a:stretch>
            <a:fillRect/>
          </a:stretch>
        </p:blipFill>
        <p:spPr>
          <a:xfrm>
            <a:off x="705723" y="2444513"/>
            <a:ext cx="10720158" cy="2248161"/>
          </a:xfrm>
          <a:prstGeom prst="rect">
            <a:avLst/>
          </a:prstGeom>
        </p:spPr>
      </p:pic>
      <p:sp>
        <p:nvSpPr>
          <p:cNvPr id="4" name="Titel 3"/>
          <p:cNvSpPr>
            <a:spLocks noGrp="1"/>
          </p:cNvSpPr>
          <p:nvPr>
            <p:ph type="title"/>
          </p:nvPr>
        </p:nvSpPr>
        <p:spPr>
          <a:xfrm>
            <a:off x="1272186" y="1218837"/>
            <a:ext cx="9404723" cy="766482"/>
          </a:xfrm>
        </p:spPr>
        <p:txBody>
          <a:bodyPr/>
          <a:lstStyle/>
          <a:p>
            <a:pPr algn="ctr"/>
            <a:r>
              <a:rPr lang="nl-NL" sz="3200" dirty="0" smtClean="0"/>
              <a:t>Overzicht van te installeren </a:t>
            </a:r>
            <a:r>
              <a:rPr lang="nl-NL" sz="3200" dirty="0" err="1" smtClean="0"/>
              <a:t>progamma’s</a:t>
            </a:r>
            <a:endParaRPr lang="nl-NL" sz="3200" dirty="0"/>
          </a:p>
        </p:txBody>
      </p:sp>
    </p:spTree>
    <p:extLst>
      <p:ext uri="{BB962C8B-B14F-4D97-AF65-F5344CB8AC3E}">
        <p14:creationId xmlns:p14="http://schemas.microsoft.com/office/powerpoint/2010/main" val="29202919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2"/>
          <a:stretch>
            <a:fillRect/>
          </a:stretch>
        </p:blipFill>
        <p:spPr>
          <a:xfrm>
            <a:off x="4053016" y="1408670"/>
            <a:ext cx="2552700" cy="876300"/>
          </a:xfrm>
          <a:prstGeom prst="rect">
            <a:avLst/>
          </a:prstGeom>
        </p:spPr>
      </p:pic>
      <p:sp>
        <p:nvSpPr>
          <p:cNvPr id="3" name="Tijdelijke aanduiding voor tekst 2"/>
          <p:cNvSpPr>
            <a:spLocks noGrp="1"/>
          </p:cNvSpPr>
          <p:nvPr>
            <p:ph type="body" sz="half" idx="2"/>
          </p:nvPr>
        </p:nvSpPr>
        <p:spPr>
          <a:xfrm>
            <a:off x="1154954" y="2627870"/>
            <a:ext cx="9307100" cy="3391930"/>
          </a:xfrm>
        </p:spPr>
        <p:txBody>
          <a:bodyPr/>
          <a:lstStyle/>
          <a:p>
            <a:r>
              <a:rPr lang="nl-NL" dirty="0" smtClean="0"/>
              <a:t>Als je de benodigde freeware hebt aangevinkt, dan maak je met Get Installer een .</a:t>
            </a:r>
            <a:r>
              <a:rPr lang="nl-NL" dirty="0" err="1" smtClean="0"/>
              <a:t>exe</a:t>
            </a:r>
            <a:r>
              <a:rPr lang="nl-NL" dirty="0" smtClean="0"/>
              <a:t>  aan.</a:t>
            </a:r>
          </a:p>
          <a:p>
            <a:r>
              <a:rPr lang="nl-NL" dirty="0" err="1" smtClean="0"/>
              <a:t>Vb</a:t>
            </a:r>
            <a:r>
              <a:rPr lang="nl-NL" dirty="0" smtClean="0"/>
              <a:t>: </a:t>
            </a:r>
          </a:p>
          <a:p>
            <a:r>
              <a:rPr lang="nl-NL" dirty="0" err="1" smtClean="0"/>
              <a:t>Ninite</a:t>
            </a:r>
            <a:r>
              <a:rPr lang="nl-NL" dirty="0" smtClean="0"/>
              <a:t> </a:t>
            </a:r>
            <a:r>
              <a:rPr lang="nl-NL" dirty="0" err="1"/>
              <a:t>CutePDF</a:t>
            </a:r>
            <a:r>
              <a:rPr lang="nl-NL" dirty="0"/>
              <a:t> </a:t>
            </a:r>
            <a:r>
              <a:rPr lang="nl-NL" dirty="0" err="1"/>
              <a:t>FastStone</a:t>
            </a:r>
            <a:r>
              <a:rPr lang="nl-NL" dirty="0"/>
              <a:t> </a:t>
            </a:r>
            <a:r>
              <a:rPr lang="nl-NL" dirty="0" err="1"/>
              <a:t>KLite</a:t>
            </a:r>
            <a:r>
              <a:rPr lang="nl-NL" dirty="0"/>
              <a:t> </a:t>
            </a:r>
            <a:r>
              <a:rPr lang="nl-NL" dirty="0" err="1"/>
              <a:t>Codecs</a:t>
            </a:r>
            <a:r>
              <a:rPr lang="nl-NL" dirty="0"/>
              <a:t> </a:t>
            </a:r>
            <a:r>
              <a:rPr lang="nl-NL" dirty="0" err="1"/>
              <a:t>TeamViewer</a:t>
            </a:r>
            <a:r>
              <a:rPr lang="nl-NL" dirty="0"/>
              <a:t> </a:t>
            </a:r>
            <a:r>
              <a:rPr lang="nl-NL" dirty="0" smtClean="0"/>
              <a:t>Installer.exe</a:t>
            </a:r>
          </a:p>
          <a:p>
            <a:r>
              <a:rPr lang="nl-NL" dirty="0" smtClean="0"/>
              <a:t>Als je dit bestand bewaart en opnieuw runt, dan zet deze .</a:t>
            </a:r>
            <a:r>
              <a:rPr lang="nl-NL" dirty="0" err="1" smtClean="0"/>
              <a:t>exe</a:t>
            </a:r>
            <a:r>
              <a:rPr lang="nl-NL" dirty="0" smtClean="0"/>
              <a:t>, over bv een maand, een update over je geïnstalleerde bestanden, indien </a:t>
            </a:r>
            <a:r>
              <a:rPr lang="nl-NL" dirty="0" err="1" smtClean="0"/>
              <a:t>update’s</a:t>
            </a:r>
            <a:r>
              <a:rPr lang="nl-NL" dirty="0" smtClean="0"/>
              <a:t> aanwezig.</a:t>
            </a:r>
            <a:endParaRPr lang="nl-NL" dirty="0"/>
          </a:p>
        </p:txBody>
      </p:sp>
    </p:spTree>
    <p:extLst>
      <p:ext uri="{BB962C8B-B14F-4D97-AF65-F5344CB8AC3E}">
        <p14:creationId xmlns:p14="http://schemas.microsoft.com/office/powerpoint/2010/main" val="4427499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1568125" y="1353935"/>
            <a:ext cx="7999315" cy="2323374"/>
          </a:xfrm>
        </p:spPr>
        <p:txBody>
          <a:bodyPr/>
          <a:lstStyle/>
          <a:p>
            <a:r>
              <a:rPr lang="nl-NL" dirty="0" smtClean="0"/>
              <a:t> </a:t>
            </a:r>
            <a:endParaRPr lang="nl-NL" dirty="0"/>
          </a:p>
        </p:txBody>
      </p:sp>
      <p:pic>
        <p:nvPicPr>
          <p:cNvPr id="2" name="Afbeelding 1"/>
          <p:cNvPicPr>
            <a:picLocks noChangeAspect="1"/>
          </p:cNvPicPr>
          <p:nvPr/>
        </p:nvPicPr>
        <p:blipFill>
          <a:blip r:embed="rId2"/>
          <a:stretch>
            <a:fillRect/>
          </a:stretch>
        </p:blipFill>
        <p:spPr>
          <a:xfrm>
            <a:off x="3513214" y="1683451"/>
            <a:ext cx="3829050" cy="1514475"/>
          </a:xfrm>
          <a:prstGeom prst="rect">
            <a:avLst/>
          </a:prstGeom>
        </p:spPr>
      </p:pic>
    </p:spTree>
    <p:extLst>
      <p:ext uri="{BB962C8B-B14F-4D97-AF65-F5344CB8AC3E}">
        <p14:creationId xmlns:p14="http://schemas.microsoft.com/office/powerpoint/2010/main" val="33282296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1186249" y="2128619"/>
            <a:ext cx="10066638" cy="2308324"/>
          </a:xfrm>
          <a:prstGeom prst="rect">
            <a:avLst/>
          </a:prstGeom>
        </p:spPr>
        <p:txBody>
          <a:bodyPr wrap="square">
            <a:spAutoFit/>
          </a:bodyPr>
          <a:lstStyle/>
          <a:p>
            <a:r>
              <a:rPr lang="nl-NL" sz="3600" dirty="0"/>
              <a:t>Met uw informatie kunnen wij verder, </a:t>
            </a:r>
          </a:p>
          <a:p>
            <a:r>
              <a:rPr lang="nl-NL" sz="3600" dirty="0"/>
              <a:t>geef aan één van onze bestuursleden,</a:t>
            </a:r>
          </a:p>
          <a:p>
            <a:r>
              <a:rPr lang="nl-NL" sz="3600" dirty="0" smtClean="0"/>
              <a:t>uw </a:t>
            </a:r>
            <a:r>
              <a:rPr lang="nl-NL" sz="3600" dirty="0"/>
              <a:t>wensen door voor het nieuwe </a:t>
            </a:r>
            <a:r>
              <a:rPr lang="nl-NL" sz="3600" dirty="0" smtClean="0"/>
              <a:t>seizoen, graag vóór 1 augustus a.s.</a:t>
            </a:r>
            <a:endParaRPr lang="nl-NL" sz="3600" dirty="0"/>
          </a:p>
        </p:txBody>
      </p:sp>
    </p:spTree>
    <p:extLst>
      <p:ext uri="{BB962C8B-B14F-4D97-AF65-F5344CB8AC3E}">
        <p14:creationId xmlns:p14="http://schemas.microsoft.com/office/powerpoint/2010/main" val="19241567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t>Wikipedia zegt</a:t>
            </a:r>
            <a:endParaRPr lang="nl-NL" dirty="0"/>
          </a:p>
        </p:txBody>
      </p:sp>
      <p:sp>
        <p:nvSpPr>
          <p:cNvPr id="3" name="Tijdelijke aanduiding voor inhoud 2"/>
          <p:cNvSpPr>
            <a:spLocks noGrp="1"/>
          </p:cNvSpPr>
          <p:nvPr>
            <p:ph idx="1"/>
          </p:nvPr>
        </p:nvSpPr>
        <p:spPr/>
        <p:txBody>
          <a:bodyPr/>
          <a:lstStyle/>
          <a:p>
            <a:r>
              <a:rPr lang="nl-NL" b="1" dirty="0"/>
              <a:t>Freeware</a:t>
            </a:r>
            <a:r>
              <a:rPr lang="nl-NL" dirty="0"/>
              <a:t> is een gangbare benaming voor </a:t>
            </a:r>
            <a:r>
              <a:rPr lang="nl-NL" dirty="0">
                <a:hlinkClick r:id="rId2" tooltip="Software"/>
              </a:rPr>
              <a:t>software</a:t>
            </a:r>
            <a:r>
              <a:rPr lang="nl-NL" dirty="0"/>
              <a:t> waarvan de auteur een </a:t>
            </a:r>
            <a:r>
              <a:rPr lang="nl-NL" dirty="0">
                <a:hlinkClick r:id="rId3" tooltip="Licentie"/>
              </a:rPr>
              <a:t>licentie</a:t>
            </a:r>
            <a:r>
              <a:rPr lang="nl-NL" dirty="0"/>
              <a:t> heeft verleend tot gebruik en verdere verspreiding </a:t>
            </a:r>
            <a:r>
              <a:rPr lang="nl-NL" i="1" dirty="0"/>
              <a:t>in ongewijzigde vorm</a:t>
            </a:r>
            <a:r>
              <a:rPr lang="nl-NL" dirty="0"/>
              <a:t>, zonder daarvoor vergoeding te vragen. Hierdoor is deze software </a:t>
            </a:r>
            <a:r>
              <a:rPr lang="nl-NL" dirty="0">
                <a:hlinkClick r:id="rId4" tooltip="Gratis"/>
              </a:rPr>
              <a:t>gratis</a:t>
            </a:r>
            <a:r>
              <a:rPr lang="nl-NL" dirty="0"/>
              <a:t> te gebruiken.</a:t>
            </a:r>
          </a:p>
          <a:p>
            <a:r>
              <a:rPr lang="nl-NL" dirty="0"/>
              <a:t>In tegenstelling tot </a:t>
            </a:r>
            <a:r>
              <a:rPr lang="nl-NL" dirty="0">
                <a:hlinkClick r:id="rId5" tooltip="Publicdomainsoftware"/>
              </a:rPr>
              <a:t>publicdomainsoftware</a:t>
            </a:r>
            <a:r>
              <a:rPr lang="nl-NL" dirty="0"/>
              <a:t> wordt freeware volledig beschermd door </a:t>
            </a:r>
            <a:r>
              <a:rPr lang="nl-NL" dirty="0">
                <a:hlinkClick r:id="rId6" tooltip="Auteursrecht"/>
              </a:rPr>
              <a:t>auteursrechten</a:t>
            </a:r>
            <a:r>
              <a:rPr lang="nl-NL" dirty="0"/>
              <a:t>. In tegenstelling tot </a:t>
            </a:r>
            <a:r>
              <a:rPr lang="nl-NL" dirty="0">
                <a:hlinkClick r:id="rId7" tooltip="Vrije software"/>
              </a:rPr>
              <a:t>vrije software</a:t>
            </a:r>
            <a:r>
              <a:rPr lang="nl-NL" dirty="0"/>
              <a:t> is het niet toegestaan de software te verbeteren of aan te passen, verspreiden of verkopen. Bij </a:t>
            </a:r>
            <a:r>
              <a:rPr lang="nl-NL" dirty="0">
                <a:hlinkClick r:id="rId7" tooltip="Vrije software"/>
              </a:rPr>
              <a:t>vrije software</a:t>
            </a:r>
            <a:r>
              <a:rPr lang="nl-NL" dirty="0"/>
              <a:t> mag dit wel en is de broncode beschikbaar als onderdeel van de licentie.</a:t>
            </a:r>
          </a:p>
          <a:p>
            <a:r>
              <a:rPr lang="nl-NL" dirty="0"/>
              <a:t>Het Engelse woord </a:t>
            </a:r>
            <a:r>
              <a:rPr lang="nl-NL" i="1" dirty="0"/>
              <a:t>free</a:t>
            </a:r>
            <a:r>
              <a:rPr lang="nl-NL" dirty="0"/>
              <a:t> betekent in de context van freeware dus </a:t>
            </a:r>
            <a:r>
              <a:rPr lang="nl-NL" i="1" dirty="0">
                <a:hlinkClick r:id="rId4" tooltip="Gratis"/>
              </a:rPr>
              <a:t>gratis</a:t>
            </a:r>
            <a:r>
              <a:rPr lang="nl-NL" dirty="0"/>
              <a:t> en niet </a:t>
            </a:r>
            <a:r>
              <a:rPr lang="nl-NL" i="1" dirty="0">
                <a:hlinkClick r:id="rId7" tooltip="Vrije software"/>
              </a:rPr>
              <a:t>vrij</a:t>
            </a:r>
            <a:r>
              <a:rPr lang="nl-NL" i="1" dirty="0"/>
              <a:t>.</a:t>
            </a:r>
            <a:endParaRPr lang="nl-NL" dirty="0"/>
          </a:p>
          <a:p>
            <a:pPr marL="0" indent="0">
              <a:buNone/>
            </a:pPr>
            <a:endParaRPr lang="nl-NL" dirty="0"/>
          </a:p>
        </p:txBody>
      </p:sp>
    </p:spTree>
    <p:extLst>
      <p:ext uri="{BB962C8B-B14F-4D97-AF65-F5344CB8AC3E}">
        <p14:creationId xmlns:p14="http://schemas.microsoft.com/office/powerpoint/2010/main" val="21946273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1120345" y="678228"/>
            <a:ext cx="9251092" cy="5632311"/>
          </a:xfrm>
          <a:prstGeom prst="rect">
            <a:avLst/>
          </a:prstGeom>
        </p:spPr>
        <p:txBody>
          <a:bodyPr wrap="square">
            <a:spAutoFit/>
          </a:bodyPr>
          <a:lstStyle/>
          <a:p>
            <a:r>
              <a:rPr lang="nl-NL" b="1" dirty="0" err="1">
                <a:solidFill>
                  <a:srgbClr val="000000"/>
                </a:solidFill>
                <a:latin typeface="Arial" panose="020B0604020202020204" pitchFamily="34" charset="0"/>
              </a:rPr>
              <a:t>Propriëtaire</a:t>
            </a:r>
            <a:r>
              <a:rPr lang="nl-NL" b="1" dirty="0">
                <a:solidFill>
                  <a:srgbClr val="000000"/>
                </a:solidFill>
                <a:latin typeface="Arial" panose="020B0604020202020204" pitchFamily="34" charset="0"/>
              </a:rPr>
              <a:t> software</a:t>
            </a:r>
            <a:r>
              <a:rPr lang="nl-NL" dirty="0">
                <a:solidFill>
                  <a:srgbClr val="555555"/>
                </a:solidFill>
                <a:latin typeface="Arial" panose="020B0604020202020204" pitchFamily="34" charset="0"/>
              </a:rPr>
              <a:t>[</a:t>
            </a:r>
            <a:r>
              <a:rPr lang="nl-NL" dirty="0">
                <a:solidFill>
                  <a:srgbClr val="0B0080"/>
                </a:solidFill>
                <a:latin typeface="Arial" panose="020B0604020202020204" pitchFamily="34" charset="0"/>
                <a:hlinkClick r:id="rId2" tooltip="Bewerk dit kopje: Propriëtaire software"/>
              </a:rPr>
              <a:t>bewerken</a:t>
            </a:r>
            <a:r>
              <a:rPr lang="nl-NL" dirty="0">
                <a:solidFill>
                  <a:srgbClr val="555555"/>
                </a:solidFill>
                <a:latin typeface="Arial" panose="020B0604020202020204" pitchFamily="34" charset="0"/>
              </a:rPr>
              <a:t>]</a:t>
            </a:r>
            <a:endParaRPr lang="nl-NL" b="1" dirty="0">
              <a:solidFill>
                <a:srgbClr val="000000"/>
              </a:solidFill>
              <a:latin typeface="Arial" panose="020B0604020202020204" pitchFamily="34" charset="0"/>
            </a:endParaRPr>
          </a:p>
          <a:p>
            <a:r>
              <a:rPr lang="nl-NL" dirty="0">
                <a:solidFill>
                  <a:srgbClr val="252525"/>
                </a:solidFill>
                <a:latin typeface="Arial" panose="020B0604020202020204" pitchFamily="34" charset="0"/>
              </a:rPr>
              <a:t>Onder </a:t>
            </a:r>
            <a:r>
              <a:rPr lang="nl-NL" dirty="0" err="1">
                <a:solidFill>
                  <a:srgbClr val="0B0080"/>
                </a:solidFill>
                <a:latin typeface="Arial" panose="020B0604020202020204" pitchFamily="34" charset="0"/>
                <a:hlinkClick r:id="rId3" tooltip="Propriëtaire software"/>
              </a:rPr>
              <a:t>propriëtaire</a:t>
            </a:r>
            <a:r>
              <a:rPr lang="nl-NL" dirty="0">
                <a:solidFill>
                  <a:srgbClr val="0B0080"/>
                </a:solidFill>
                <a:latin typeface="Arial" panose="020B0604020202020204" pitchFamily="34" charset="0"/>
                <a:hlinkClick r:id="rId3" tooltip="Propriëtaire software"/>
              </a:rPr>
              <a:t> software</a:t>
            </a:r>
            <a:r>
              <a:rPr lang="nl-NL" dirty="0">
                <a:solidFill>
                  <a:srgbClr val="252525"/>
                </a:solidFill>
                <a:latin typeface="Arial" panose="020B0604020202020204" pitchFamily="34" charset="0"/>
              </a:rPr>
              <a:t> verstaat men software waarvan de </a:t>
            </a:r>
            <a:r>
              <a:rPr lang="nl-NL" dirty="0">
                <a:solidFill>
                  <a:srgbClr val="0B0080"/>
                </a:solidFill>
                <a:latin typeface="Arial" panose="020B0604020202020204" pitchFamily="34" charset="0"/>
                <a:hlinkClick r:id="rId4" tooltip="Broncode"/>
              </a:rPr>
              <a:t>broncode</a:t>
            </a:r>
            <a:r>
              <a:rPr lang="nl-NL" dirty="0">
                <a:solidFill>
                  <a:srgbClr val="252525"/>
                </a:solidFill>
                <a:latin typeface="Arial" panose="020B0604020202020204" pitchFamily="34" charset="0"/>
              </a:rPr>
              <a:t> niet beschikbaar is. Veel </a:t>
            </a:r>
            <a:r>
              <a:rPr lang="nl-NL" dirty="0" err="1">
                <a:solidFill>
                  <a:srgbClr val="252525"/>
                </a:solidFill>
                <a:latin typeface="Arial" panose="020B0604020202020204" pitchFamily="34" charset="0"/>
              </a:rPr>
              <a:t>propriëtaire</a:t>
            </a:r>
            <a:r>
              <a:rPr lang="nl-NL" dirty="0">
                <a:solidFill>
                  <a:srgbClr val="252525"/>
                </a:solidFill>
                <a:latin typeface="Arial" panose="020B0604020202020204" pitchFamily="34" charset="0"/>
              </a:rPr>
              <a:t> software gebruikt een 'gewone' commerciële gebruikersovereenkomst waarbij men tegen betaling het recht verkrijgt om de software onder bepaalde voorwaarden te gebruiken (soms eeuwigdurend, soms voor een bepaalde tijd). Daarnaast zijn er varianten die gratis gebruik van (een deel van) de software toestaan, al dan niet met beperkingen:</a:t>
            </a:r>
          </a:p>
          <a:p>
            <a:pPr>
              <a:buFont typeface="Arial" panose="020B0604020202020204" pitchFamily="34" charset="0"/>
              <a:buChar char="•"/>
            </a:pPr>
            <a:r>
              <a:rPr lang="nl-NL" dirty="0">
                <a:solidFill>
                  <a:srgbClr val="0B0080"/>
                </a:solidFill>
                <a:latin typeface="Arial" panose="020B0604020202020204" pitchFamily="34" charset="0"/>
                <a:hlinkClick r:id="rId5" tooltip="Freeware"/>
              </a:rPr>
              <a:t>Freeware</a:t>
            </a:r>
            <a:r>
              <a:rPr lang="nl-NL" dirty="0">
                <a:solidFill>
                  <a:srgbClr val="252525"/>
                </a:solidFill>
                <a:latin typeface="Arial" panose="020B0604020202020204" pitchFamily="34" charset="0"/>
              </a:rPr>
              <a:t> (gratis)</a:t>
            </a:r>
          </a:p>
          <a:p>
            <a:pPr>
              <a:buFont typeface="Arial" panose="020B0604020202020204" pitchFamily="34" charset="0"/>
              <a:buChar char="•"/>
            </a:pPr>
            <a:r>
              <a:rPr lang="nl-NL" dirty="0" err="1">
                <a:solidFill>
                  <a:srgbClr val="0B0080"/>
                </a:solidFill>
                <a:latin typeface="Arial" panose="020B0604020202020204" pitchFamily="34" charset="0"/>
                <a:hlinkClick r:id="rId6" tooltip="Abandonware"/>
              </a:rPr>
              <a:t>Abandonware</a:t>
            </a:r>
            <a:r>
              <a:rPr lang="nl-NL" dirty="0">
                <a:solidFill>
                  <a:srgbClr val="252525"/>
                </a:solidFill>
                <a:latin typeface="Arial" panose="020B0604020202020204" pitchFamily="34" charset="0"/>
              </a:rPr>
              <a:t> (gratis, verlaten software)</a:t>
            </a:r>
          </a:p>
          <a:p>
            <a:pPr>
              <a:buFont typeface="Arial" panose="020B0604020202020204" pitchFamily="34" charset="0"/>
              <a:buChar char="•"/>
            </a:pPr>
            <a:r>
              <a:rPr lang="nl-NL" dirty="0" err="1">
                <a:solidFill>
                  <a:srgbClr val="0B0080"/>
                </a:solidFill>
                <a:latin typeface="Arial" panose="020B0604020202020204" pitchFamily="34" charset="0"/>
                <a:hlinkClick r:id="rId7" tooltip="Adware"/>
              </a:rPr>
              <a:t>Adware</a:t>
            </a:r>
            <a:r>
              <a:rPr lang="nl-NL" dirty="0">
                <a:solidFill>
                  <a:srgbClr val="252525"/>
                </a:solidFill>
                <a:latin typeface="Arial" panose="020B0604020202020204" pitchFamily="34" charset="0"/>
              </a:rPr>
              <a:t> (freeware met advertenties)</a:t>
            </a:r>
          </a:p>
          <a:p>
            <a:pPr>
              <a:buFont typeface="Arial" panose="020B0604020202020204" pitchFamily="34" charset="0"/>
              <a:buChar char="•"/>
            </a:pPr>
            <a:r>
              <a:rPr lang="nl-NL" dirty="0" err="1">
                <a:solidFill>
                  <a:srgbClr val="0B0080"/>
                </a:solidFill>
                <a:latin typeface="Arial" panose="020B0604020202020204" pitchFamily="34" charset="0"/>
                <a:hlinkClick r:id="rId8" tooltip="Beerware"/>
              </a:rPr>
              <a:t>Beerware</a:t>
            </a:r>
            <a:r>
              <a:rPr lang="nl-NL" dirty="0">
                <a:solidFill>
                  <a:srgbClr val="252525"/>
                </a:solidFill>
                <a:latin typeface="Arial" panose="020B0604020202020204" pitchFamily="34" charset="0"/>
              </a:rPr>
              <a:t> (freeware waarbij de ontwikkelaar een krat bier wenst)</a:t>
            </a:r>
          </a:p>
          <a:p>
            <a:pPr>
              <a:buFont typeface="Arial" panose="020B0604020202020204" pitchFamily="34" charset="0"/>
              <a:buChar char="•"/>
            </a:pPr>
            <a:r>
              <a:rPr lang="nl-NL" dirty="0" err="1">
                <a:solidFill>
                  <a:srgbClr val="0B0080"/>
                </a:solidFill>
                <a:latin typeface="Arial" panose="020B0604020202020204" pitchFamily="34" charset="0"/>
                <a:hlinkClick r:id="rId9" tooltip="Cardware"/>
              </a:rPr>
              <a:t>Cardware</a:t>
            </a:r>
            <a:r>
              <a:rPr lang="nl-NL" dirty="0">
                <a:solidFill>
                  <a:srgbClr val="252525"/>
                </a:solidFill>
                <a:latin typeface="Arial" panose="020B0604020202020204" pitchFamily="34" charset="0"/>
              </a:rPr>
              <a:t> (freeware waarbij de ontwikkelaar een ansichtkaart wenst, bijvoorbeeld </a:t>
            </a:r>
            <a:r>
              <a:rPr lang="nl-NL" dirty="0" err="1">
                <a:solidFill>
                  <a:srgbClr val="0B0080"/>
                </a:solidFill>
                <a:latin typeface="Arial" panose="020B0604020202020204" pitchFamily="34" charset="0"/>
                <a:hlinkClick r:id="rId10" tooltip="IrfanView"/>
              </a:rPr>
              <a:t>IrfanView</a:t>
            </a:r>
            <a:r>
              <a:rPr lang="nl-NL" dirty="0">
                <a:solidFill>
                  <a:srgbClr val="252525"/>
                </a:solidFill>
                <a:latin typeface="Arial" panose="020B0604020202020204" pitchFamily="34" charset="0"/>
              </a:rPr>
              <a:t>)</a:t>
            </a:r>
          </a:p>
          <a:p>
            <a:pPr>
              <a:buFont typeface="Arial" panose="020B0604020202020204" pitchFamily="34" charset="0"/>
              <a:buChar char="•"/>
            </a:pPr>
            <a:r>
              <a:rPr lang="nl-NL" dirty="0" err="1">
                <a:solidFill>
                  <a:srgbClr val="0B0080"/>
                </a:solidFill>
                <a:latin typeface="Arial" panose="020B0604020202020204" pitchFamily="34" charset="0"/>
                <a:hlinkClick r:id="rId11" tooltip="Careware"/>
              </a:rPr>
              <a:t>Careware</a:t>
            </a:r>
            <a:r>
              <a:rPr lang="nl-NL" dirty="0">
                <a:solidFill>
                  <a:srgbClr val="252525"/>
                </a:solidFill>
                <a:latin typeface="Arial" panose="020B0604020202020204" pitchFamily="34" charset="0"/>
              </a:rPr>
              <a:t> (freeware waarbij de ontwikkelaar wenst dat er geld geschonken wordt aan een goed doel)</a:t>
            </a:r>
          </a:p>
          <a:p>
            <a:pPr>
              <a:buFont typeface="Arial" panose="020B0604020202020204" pitchFamily="34" charset="0"/>
              <a:buChar char="•"/>
            </a:pPr>
            <a:r>
              <a:rPr lang="nl-NL" dirty="0" err="1">
                <a:solidFill>
                  <a:srgbClr val="0B0080"/>
                </a:solidFill>
                <a:latin typeface="Arial" panose="020B0604020202020204" pitchFamily="34" charset="0"/>
                <a:hlinkClick r:id="rId12" tooltip="Donationware"/>
              </a:rPr>
              <a:t>Donationware</a:t>
            </a:r>
            <a:r>
              <a:rPr lang="nl-NL" dirty="0">
                <a:solidFill>
                  <a:srgbClr val="252525"/>
                </a:solidFill>
                <a:latin typeface="Arial" panose="020B0604020202020204" pitchFamily="34" charset="0"/>
              </a:rPr>
              <a:t> (freeware met eventuele donatie)</a:t>
            </a:r>
          </a:p>
          <a:p>
            <a:pPr>
              <a:buFont typeface="Arial" panose="020B0604020202020204" pitchFamily="34" charset="0"/>
              <a:buChar char="•"/>
            </a:pPr>
            <a:r>
              <a:rPr lang="nl-NL" dirty="0">
                <a:solidFill>
                  <a:srgbClr val="0B0080"/>
                </a:solidFill>
                <a:latin typeface="Arial" panose="020B0604020202020204" pitchFamily="34" charset="0"/>
                <a:hlinkClick r:id="rId13" tooltip="Shareware"/>
              </a:rPr>
              <a:t>Shareware</a:t>
            </a:r>
            <a:r>
              <a:rPr lang="nl-NL" dirty="0">
                <a:solidFill>
                  <a:srgbClr val="252525"/>
                </a:solidFill>
                <a:latin typeface="Arial" panose="020B0604020202020204" pitchFamily="34" charset="0"/>
              </a:rPr>
              <a:t> (freeware met beperkingen - moet meestal na een proefperiode aangekocht worden. In uitzonderlijke gevallen is de broncode beschikbaar.)</a:t>
            </a:r>
          </a:p>
          <a:p>
            <a:pPr>
              <a:buFont typeface="Arial" panose="020B0604020202020204" pitchFamily="34" charset="0"/>
              <a:buChar char="•"/>
            </a:pPr>
            <a:r>
              <a:rPr lang="nl-NL" dirty="0" err="1">
                <a:solidFill>
                  <a:srgbClr val="0B0080"/>
                </a:solidFill>
                <a:latin typeface="Arial" panose="020B0604020202020204" pitchFamily="34" charset="0"/>
                <a:hlinkClick r:id="rId14" tooltip="Crippleware"/>
              </a:rPr>
              <a:t>Crippleware</a:t>
            </a:r>
            <a:r>
              <a:rPr lang="nl-NL" dirty="0">
                <a:solidFill>
                  <a:srgbClr val="252525"/>
                </a:solidFill>
                <a:latin typeface="Arial" panose="020B0604020202020204" pitchFamily="34" charset="0"/>
              </a:rPr>
              <a:t> (freeware met beperkingen)</a:t>
            </a:r>
          </a:p>
          <a:p>
            <a:pPr>
              <a:buFont typeface="Arial" panose="020B0604020202020204" pitchFamily="34" charset="0"/>
              <a:buChar char="•"/>
            </a:pPr>
            <a:r>
              <a:rPr lang="nl-NL" dirty="0" err="1">
                <a:solidFill>
                  <a:srgbClr val="0B0080"/>
                </a:solidFill>
                <a:latin typeface="Arial" panose="020B0604020202020204" pitchFamily="34" charset="0"/>
                <a:hlinkClick r:id="rId15" tooltip="Nagware"/>
              </a:rPr>
              <a:t>Nagware</a:t>
            </a:r>
            <a:r>
              <a:rPr lang="nl-NL" dirty="0">
                <a:solidFill>
                  <a:srgbClr val="252525"/>
                </a:solidFill>
                <a:latin typeface="Arial" panose="020B0604020202020204" pitchFamily="34" charset="0"/>
              </a:rPr>
              <a:t> (vorm van shareware)</a:t>
            </a:r>
            <a:endParaRPr lang="nl-NL" b="0" i="0" dirty="0">
              <a:solidFill>
                <a:srgbClr val="252525"/>
              </a:solidFill>
              <a:effectLst/>
              <a:latin typeface="Arial" panose="020B0604020202020204" pitchFamily="34" charset="0"/>
            </a:endParaRPr>
          </a:p>
        </p:txBody>
      </p:sp>
    </p:spTree>
    <p:extLst>
      <p:ext uri="{BB962C8B-B14F-4D97-AF65-F5344CB8AC3E}">
        <p14:creationId xmlns:p14="http://schemas.microsoft.com/office/powerpoint/2010/main" val="10678583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2529016" y="1827932"/>
            <a:ext cx="7974227" cy="3416320"/>
          </a:xfrm>
          <a:prstGeom prst="rect">
            <a:avLst/>
          </a:prstGeom>
        </p:spPr>
        <p:txBody>
          <a:bodyPr wrap="square">
            <a:spAutoFit/>
          </a:bodyPr>
          <a:lstStyle/>
          <a:p>
            <a:r>
              <a:rPr lang="nl-NL" b="1" dirty="0" smtClean="0">
                <a:solidFill>
                  <a:srgbClr val="000000"/>
                </a:solidFill>
                <a:latin typeface="Arial" panose="020B0604020202020204" pitchFamily="34" charset="0"/>
              </a:rPr>
              <a:t>Broncode </a:t>
            </a:r>
            <a:r>
              <a:rPr lang="nl-NL" b="1" dirty="0">
                <a:solidFill>
                  <a:srgbClr val="000000"/>
                </a:solidFill>
                <a:latin typeface="Arial" panose="020B0604020202020204" pitchFamily="34" charset="0"/>
              </a:rPr>
              <a:t>of origineel materiaal beschikbaar</a:t>
            </a:r>
            <a:r>
              <a:rPr lang="nl-NL" dirty="0">
                <a:solidFill>
                  <a:srgbClr val="555555"/>
                </a:solidFill>
                <a:latin typeface="Arial" panose="020B0604020202020204" pitchFamily="34" charset="0"/>
              </a:rPr>
              <a:t>[</a:t>
            </a:r>
            <a:r>
              <a:rPr lang="nl-NL" dirty="0">
                <a:solidFill>
                  <a:srgbClr val="0B0080"/>
                </a:solidFill>
                <a:latin typeface="Arial" panose="020B0604020202020204" pitchFamily="34" charset="0"/>
                <a:hlinkClick r:id="rId2" tooltip="Bewerk dit kopje: Broncode of origineel materiaal beschikbaar"/>
              </a:rPr>
              <a:t>bewerken</a:t>
            </a:r>
            <a:r>
              <a:rPr lang="nl-NL" dirty="0">
                <a:solidFill>
                  <a:srgbClr val="555555"/>
                </a:solidFill>
                <a:latin typeface="Arial" panose="020B0604020202020204" pitchFamily="34" charset="0"/>
              </a:rPr>
              <a:t>]</a:t>
            </a:r>
            <a:endParaRPr lang="nl-NL" b="1" dirty="0">
              <a:solidFill>
                <a:srgbClr val="000000"/>
              </a:solidFill>
              <a:latin typeface="Arial" panose="020B0604020202020204" pitchFamily="34" charset="0"/>
            </a:endParaRPr>
          </a:p>
          <a:p>
            <a:pPr>
              <a:buFont typeface="Arial" panose="020B0604020202020204" pitchFamily="34" charset="0"/>
              <a:buChar char="•"/>
            </a:pPr>
            <a:r>
              <a:rPr lang="nl-NL" dirty="0">
                <a:solidFill>
                  <a:srgbClr val="0B0080"/>
                </a:solidFill>
                <a:latin typeface="Arial" panose="020B0604020202020204" pitchFamily="34" charset="0"/>
                <a:hlinkClick r:id="rId3" tooltip="Creative Commons"/>
              </a:rPr>
              <a:t>Creative </a:t>
            </a:r>
            <a:r>
              <a:rPr lang="nl-NL" dirty="0" err="1">
                <a:solidFill>
                  <a:srgbClr val="0B0080"/>
                </a:solidFill>
                <a:latin typeface="Arial" panose="020B0604020202020204" pitchFamily="34" charset="0"/>
                <a:hlinkClick r:id="rId3" tooltip="Creative Commons"/>
              </a:rPr>
              <a:t>Commonslicenties</a:t>
            </a:r>
            <a:endParaRPr lang="nl-NL" dirty="0">
              <a:solidFill>
                <a:srgbClr val="252525"/>
              </a:solidFill>
              <a:latin typeface="Arial" panose="020B0604020202020204" pitchFamily="34" charset="0"/>
            </a:endParaRPr>
          </a:p>
          <a:p>
            <a:pPr>
              <a:buFont typeface="Arial" panose="020B0604020202020204" pitchFamily="34" charset="0"/>
              <a:buChar char="•"/>
            </a:pPr>
            <a:r>
              <a:rPr lang="nl-NL" dirty="0">
                <a:solidFill>
                  <a:srgbClr val="0B0080"/>
                </a:solidFill>
                <a:latin typeface="Arial" panose="020B0604020202020204" pitchFamily="34" charset="0"/>
                <a:hlinkClick r:id="rId4" tooltip="Opensourcesoftware"/>
              </a:rPr>
              <a:t>Opensourcesoftware</a:t>
            </a:r>
            <a:r>
              <a:rPr lang="nl-NL" dirty="0">
                <a:solidFill>
                  <a:srgbClr val="252525"/>
                </a:solidFill>
                <a:latin typeface="Arial" panose="020B0604020202020204" pitchFamily="34" charset="0"/>
              </a:rPr>
              <a:t> en </a:t>
            </a:r>
            <a:r>
              <a:rPr lang="nl-NL" dirty="0">
                <a:solidFill>
                  <a:srgbClr val="0B0080"/>
                </a:solidFill>
                <a:latin typeface="Arial" panose="020B0604020202020204" pitchFamily="34" charset="0"/>
                <a:hlinkClick r:id="rId5" tooltip="Vrije software"/>
              </a:rPr>
              <a:t>vrije software</a:t>
            </a:r>
            <a:endParaRPr lang="nl-NL" dirty="0">
              <a:solidFill>
                <a:srgbClr val="252525"/>
              </a:solidFill>
              <a:latin typeface="Arial" panose="020B0604020202020204" pitchFamily="34" charset="0"/>
            </a:endParaRPr>
          </a:p>
          <a:p>
            <a:pPr marL="742950" lvl="1" indent="-285750">
              <a:buFont typeface="Arial" panose="020B0604020202020204" pitchFamily="34" charset="0"/>
              <a:buChar char="•"/>
            </a:pPr>
            <a:r>
              <a:rPr lang="nl-NL" dirty="0" err="1">
                <a:solidFill>
                  <a:srgbClr val="0B0080"/>
                </a:solidFill>
                <a:latin typeface="Arial" panose="020B0604020202020204" pitchFamily="34" charset="0"/>
                <a:hlinkClick r:id="rId6" tooltip="Affero General Public License"/>
              </a:rPr>
              <a:t>Affero</a:t>
            </a:r>
            <a:r>
              <a:rPr lang="nl-NL" dirty="0">
                <a:solidFill>
                  <a:srgbClr val="0B0080"/>
                </a:solidFill>
                <a:latin typeface="Arial" panose="020B0604020202020204" pitchFamily="34" charset="0"/>
                <a:hlinkClick r:id="rId6" tooltip="Affero General Public License"/>
              </a:rPr>
              <a:t> General Public License</a:t>
            </a:r>
            <a:r>
              <a:rPr lang="nl-NL" dirty="0">
                <a:solidFill>
                  <a:srgbClr val="252525"/>
                </a:solidFill>
                <a:latin typeface="Arial" panose="020B0604020202020204" pitchFamily="34" charset="0"/>
              </a:rPr>
              <a:t> (AGPL)</a:t>
            </a:r>
          </a:p>
          <a:p>
            <a:pPr marL="742950" lvl="1" indent="-285750">
              <a:buFont typeface="Arial" panose="020B0604020202020204" pitchFamily="34" charset="0"/>
              <a:buChar char="•"/>
            </a:pPr>
            <a:r>
              <a:rPr lang="nl-NL" dirty="0">
                <a:solidFill>
                  <a:srgbClr val="0B0080"/>
                </a:solidFill>
                <a:latin typeface="Arial" panose="020B0604020202020204" pitchFamily="34" charset="0"/>
                <a:hlinkClick r:id="rId7" tooltip="Apple Public Source License"/>
              </a:rPr>
              <a:t>Apple Public Source License</a:t>
            </a:r>
            <a:r>
              <a:rPr lang="nl-NL" dirty="0">
                <a:solidFill>
                  <a:srgbClr val="252525"/>
                </a:solidFill>
                <a:latin typeface="Arial" panose="020B0604020202020204" pitchFamily="34" charset="0"/>
              </a:rPr>
              <a:t> (APSL)</a:t>
            </a:r>
          </a:p>
          <a:p>
            <a:pPr marL="742950" lvl="1" indent="-285750">
              <a:buFont typeface="Arial" panose="020B0604020202020204" pitchFamily="34" charset="0"/>
              <a:buChar char="•"/>
            </a:pPr>
            <a:r>
              <a:rPr lang="nl-NL" dirty="0">
                <a:solidFill>
                  <a:srgbClr val="0B0080"/>
                </a:solidFill>
                <a:latin typeface="Arial" panose="020B0604020202020204" pitchFamily="34" charset="0"/>
                <a:hlinkClick r:id="rId8" tooltip="BSD-licentie"/>
              </a:rPr>
              <a:t>BSD-licentie</a:t>
            </a:r>
            <a:r>
              <a:rPr lang="nl-NL" dirty="0">
                <a:solidFill>
                  <a:srgbClr val="252525"/>
                </a:solidFill>
                <a:latin typeface="Arial" panose="020B0604020202020204" pitchFamily="34" charset="0"/>
              </a:rPr>
              <a:t> (BSD)</a:t>
            </a:r>
          </a:p>
          <a:p>
            <a:pPr marL="742950" lvl="1" indent="-285750">
              <a:buFont typeface="Arial" panose="020B0604020202020204" pitchFamily="34" charset="0"/>
              <a:buChar char="•"/>
            </a:pPr>
            <a:r>
              <a:rPr lang="nl-NL" dirty="0">
                <a:solidFill>
                  <a:srgbClr val="0B0080"/>
                </a:solidFill>
                <a:latin typeface="Arial" panose="020B0604020202020204" pitchFamily="34" charset="0"/>
                <a:hlinkClick r:id="rId9" tooltip="GNU General Public License"/>
              </a:rPr>
              <a:t>General Public License</a:t>
            </a:r>
            <a:r>
              <a:rPr lang="nl-NL" dirty="0">
                <a:solidFill>
                  <a:srgbClr val="252525"/>
                </a:solidFill>
                <a:latin typeface="Arial" panose="020B0604020202020204" pitchFamily="34" charset="0"/>
              </a:rPr>
              <a:t> (GPL)</a:t>
            </a:r>
          </a:p>
          <a:p>
            <a:pPr marL="742950" lvl="1" indent="-285750">
              <a:buFont typeface="Arial" panose="020B0604020202020204" pitchFamily="34" charset="0"/>
              <a:buChar char="•"/>
            </a:pPr>
            <a:r>
              <a:rPr lang="nl-NL" dirty="0" err="1">
                <a:solidFill>
                  <a:srgbClr val="0B0080"/>
                </a:solidFill>
                <a:latin typeface="Arial" panose="020B0604020202020204" pitchFamily="34" charset="0"/>
                <a:hlinkClick r:id="rId10" tooltip="GNU Lesser General Public License"/>
              </a:rPr>
              <a:t>Lesser</a:t>
            </a:r>
            <a:r>
              <a:rPr lang="nl-NL" dirty="0">
                <a:solidFill>
                  <a:srgbClr val="0B0080"/>
                </a:solidFill>
                <a:latin typeface="Arial" panose="020B0604020202020204" pitchFamily="34" charset="0"/>
                <a:hlinkClick r:id="rId10" tooltip="GNU Lesser General Public License"/>
              </a:rPr>
              <a:t> General Public License</a:t>
            </a:r>
            <a:r>
              <a:rPr lang="nl-NL" dirty="0">
                <a:solidFill>
                  <a:srgbClr val="252525"/>
                </a:solidFill>
                <a:latin typeface="Arial" panose="020B0604020202020204" pitchFamily="34" charset="0"/>
              </a:rPr>
              <a:t> (LGPL)</a:t>
            </a:r>
          </a:p>
          <a:p>
            <a:pPr marL="742950" lvl="1" indent="-285750">
              <a:buFont typeface="Arial" panose="020B0604020202020204" pitchFamily="34" charset="0"/>
              <a:buChar char="•"/>
            </a:pPr>
            <a:r>
              <a:rPr lang="nl-NL" dirty="0">
                <a:solidFill>
                  <a:srgbClr val="0B0080"/>
                </a:solidFill>
                <a:latin typeface="Arial" panose="020B0604020202020204" pitchFamily="34" charset="0"/>
                <a:hlinkClick r:id="rId11" tooltip="MIT-licentie"/>
              </a:rPr>
              <a:t>MIT-licentie</a:t>
            </a:r>
            <a:r>
              <a:rPr lang="nl-NL" dirty="0">
                <a:solidFill>
                  <a:srgbClr val="252525"/>
                </a:solidFill>
                <a:latin typeface="Arial" panose="020B0604020202020204" pitchFamily="34" charset="0"/>
              </a:rPr>
              <a:t> (MIT)</a:t>
            </a:r>
          </a:p>
          <a:p>
            <a:pPr>
              <a:buFont typeface="Arial" panose="020B0604020202020204" pitchFamily="34" charset="0"/>
              <a:buChar char="•"/>
            </a:pPr>
            <a:r>
              <a:rPr lang="nl-NL" dirty="0">
                <a:solidFill>
                  <a:srgbClr val="0B0080"/>
                </a:solidFill>
                <a:latin typeface="Arial" panose="020B0604020202020204" pitchFamily="34" charset="0"/>
                <a:hlinkClick r:id="rId12" tooltip="Publicdomainsoftware"/>
              </a:rPr>
              <a:t>Publicdomainsoftware</a:t>
            </a:r>
            <a:r>
              <a:rPr lang="nl-NL" dirty="0">
                <a:solidFill>
                  <a:srgbClr val="252525"/>
                </a:solidFill>
                <a:latin typeface="Arial" panose="020B0604020202020204" pitchFamily="34" charset="0"/>
              </a:rPr>
              <a:t> (extreme vorm van vrije software)</a:t>
            </a:r>
          </a:p>
          <a:p>
            <a:pPr>
              <a:buFont typeface="Arial" panose="020B0604020202020204" pitchFamily="34" charset="0"/>
              <a:buChar char="•"/>
            </a:pPr>
            <a:r>
              <a:rPr lang="nl-NL" dirty="0" err="1">
                <a:solidFill>
                  <a:srgbClr val="0B0080"/>
                </a:solidFill>
                <a:latin typeface="Arial" panose="020B0604020202020204" pitchFamily="34" charset="0"/>
                <a:hlinkClick r:id="rId13" tooltip="Sharedsourcesoftware"/>
              </a:rPr>
              <a:t>Sharedsourcesoftware</a:t>
            </a:r>
            <a:r>
              <a:rPr lang="nl-NL" dirty="0">
                <a:solidFill>
                  <a:srgbClr val="252525"/>
                </a:solidFill>
                <a:latin typeface="Arial" panose="020B0604020202020204" pitchFamily="34" charset="0"/>
              </a:rPr>
              <a:t> (enkel beschikbaar voor enkele personen, vrij aanpassen mag niet)</a:t>
            </a:r>
            <a:endParaRPr lang="nl-NL" b="0" i="0" dirty="0">
              <a:solidFill>
                <a:srgbClr val="252525"/>
              </a:solidFill>
              <a:effectLst/>
              <a:latin typeface="Arial" panose="020B0604020202020204" pitchFamily="34" charset="0"/>
            </a:endParaRPr>
          </a:p>
        </p:txBody>
      </p:sp>
    </p:spTree>
    <p:extLst>
      <p:ext uri="{BB962C8B-B14F-4D97-AF65-F5344CB8AC3E}">
        <p14:creationId xmlns:p14="http://schemas.microsoft.com/office/powerpoint/2010/main" val="8506896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2"/>
          <a:stretch>
            <a:fillRect/>
          </a:stretch>
        </p:blipFill>
        <p:spPr>
          <a:xfrm>
            <a:off x="4138870" y="744880"/>
            <a:ext cx="3057525" cy="771525"/>
          </a:xfrm>
          <a:prstGeom prst="rect">
            <a:avLst/>
          </a:prstGeom>
        </p:spPr>
      </p:pic>
      <p:pic>
        <p:nvPicPr>
          <p:cNvPr id="3" name="Afbeelding 2"/>
          <p:cNvPicPr>
            <a:picLocks noChangeAspect="1"/>
          </p:cNvPicPr>
          <p:nvPr/>
        </p:nvPicPr>
        <p:blipFill>
          <a:blip r:embed="rId3"/>
          <a:stretch>
            <a:fillRect/>
          </a:stretch>
        </p:blipFill>
        <p:spPr>
          <a:xfrm>
            <a:off x="4424619" y="1613972"/>
            <a:ext cx="2486025" cy="3514725"/>
          </a:xfrm>
          <a:prstGeom prst="rect">
            <a:avLst/>
          </a:prstGeom>
        </p:spPr>
      </p:pic>
    </p:spTree>
    <p:extLst>
      <p:ext uri="{BB962C8B-B14F-4D97-AF65-F5344CB8AC3E}">
        <p14:creationId xmlns:p14="http://schemas.microsoft.com/office/powerpoint/2010/main" val="21560656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2"/>
          <a:stretch>
            <a:fillRect/>
          </a:stretch>
        </p:blipFill>
        <p:spPr>
          <a:xfrm>
            <a:off x="2609850" y="2586037"/>
            <a:ext cx="6972300" cy="3514725"/>
          </a:xfrm>
          <a:prstGeom prst="rect">
            <a:avLst/>
          </a:prstGeom>
        </p:spPr>
      </p:pic>
    </p:spTree>
    <p:extLst>
      <p:ext uri="{BB962C8B-B14F-4D97-AF65-F5344CB8AC3E}">
        <p14:creationId xmlns:p14="http://schemas.microsoft.com/office/powerpoint/2010/main" val="6839187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2"/>
          <a:stretch>
            <a:fillRect/>
          </a:stretch>
        </p:blipFill>
        <p:spPr>
          <a:xfrm>
            <a:off x="2598523" y="781694"/>
            <a:ext cx="6896100" cy="714375"/>
          </a:xfrm>
          <a:prstGeom prst="rect">
            <a:avLst/>
          </a:prstGeom>
        </p:spPr>
      </p:pic>
      <p:pic>
        <p:nvPicPr>
          <p:cNvPr id="3" name="Afbeelding 2"/>
          <p:cNvPicPr>
            <a:picLocks noChangeAspect="1"/>
          </p:cNvPicPr>
          <p:nvPr/>
        </p:nvPicPr>
        <p:blipFill>
          <a:blip r:embed="rId3"/>
          <a:stretch>
            <a:fillRect/>
          </a:stretch>
        </p:blipFill>
        <p:spPr>
          <a:xfrm>
            <a:off x="3717710" y="1808978"/>
            <a:ext cx="4657725" cy="323850"/>
          </a:xfrm>
          <a:prstGeom prst="rect">
            <a:avLst/>
          </a:prstGeom>
        </p:spPr>
      </p:pic>
      <p:pic>
        <p:nvPicPr>
          <p:cNvPr id="4" name="Afbeelding 3"/>
          <p:cNvPicPr>
            <a:picLocks noChangeAspect="1"/>
          </p:cNvPicPr>
          <p:nvPr/>
        </p:nvPicPr>
        <p:blipFill>
          <a:blip r:embed="rId4"/>
          <a:stretch>
            <a:fillRect/>
          </a:stretch>
        </p:blipFill>
        <p:spPr>
          <a:xfrm>
            <a:off x="2884272" y="2319337"/>
            <a:ext cx="6324600" cy="4048125"/>
          </a:xfrm>
          <a:prstGeom prst="rect">
            <a:avLst/>
          </a:prstGeom>
        </p:spPr>
      </p:pic>
    </p:spTree>
    <p:extLst>
      <p:ext uri="{BB962C8B-B14F-4D97-AF65-F5344CB8AC3E}">
        <p14:creationId xmlns:p14="http://schemas.microsoft.com/office/powerpoint/2010/main" val="14862526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2"/>
          <a:stretch>
            <a:fillRect/>
          </a:stretch>
        </p:blipFill>
        <p:spPr>
          <a:xfrm>
            <a:off x="2666356" y="2313458"/>
            <a:ext cx="6678055" cy="3971861"/>
          </a:xfrm>
          <a:prstGeom prst="rect">
            <a:avLst/>
          </a:prstGeom>
        </p:spPr>
      </p:pic>
      <p:sp>
        <p:nvSpPr>
          <p:cNvPr id="3" name="Rechthoek 2"/>
          <p:cNvSpPr/>
          <p:nvPr/>
        </p:nvSpPr>
        <p:spPr>
          <a:xfrm>
            <a:off x="3919534" y="418755"/>
            <a:ext cx="3743332" cy="369332"/>
          </a:xfrm>
          <a:prstGeom prst="rect">
            <a:avLst/>
          </a:prstGeom>
        </p:spPr>
        <p:txBody>
          <a:bodyPr wrap="none">
            <a:spAutoFit/>
          </a:bodyPr>
          <a:lstStyle/>
          <a:p>
            <a:r>
              <a:rPr lang="nl-NL" b="1" dirty="0" err="1">
                <a:solidFill>
                  <a:srgbClr val="000000"/>
                </a:solidFill>
                <a:latin typeface="Arial" panose="020B0604020202020204" pitchFamily="34" charset="0"/>
              </a:rPr>
              <a:t>MultiMedia</a:t>
            </a:r>
            <a:r>
              <a:rPr lang="nl-NL" b="1" dirty="0">
                <a:solidFill>
                  <a:srgbClr val="000000"/>
                </a:solidFill>
                <a:latin typeface="Arial" panose="020B0604020202020204" pitchFamily="34" charset="0"/>
              </a:rPr>
              <a:t>/</a:t>
            </a:r>
            <a:r>
              <a:rPr lang="nl-NL" b="1" dirty="0" err="1">
                <a:solidFill>
                  <a:srgbClr val="000000"/>
                </a:solidFill>
                <a:latin typeface="Arial" panose="020B0604020202020204" pitchFamily="34" charset="0"/>
              </a:rPr>
              <a:t>MediaPlayers</a:t>
            </a:r>
            <a:r>
              <a:rPr lang="nl-NL" b="1" dirty="0">
                <a:solidFill>
                  <a:srgbClr val="000000"/>
                </a:solidFill>
                <a:latin typeface="Arial" panose="020B0604020202020204" pitchFamily="34" charset="0"/>
              </a:rPr>
              <a:t> -&gt; </a:t>
            </a:r>
            <a:r>
              <a:rPr lang="nl-NL" b="1" dirty="0" err="1">
                <a:solidFill>
                  <a:srgbClr val="2F3237"/>
                </a:solidFill>
                <a:latin typeface="Arial" panose="020B0604020202020204" pitchFamily="34" charset="0"/>
                <a:hlinkClick r:id="rId3" tooltip="Miro mediaspeler  Speelt bijna alles af. Miro kan MPEG, Quicktime, AVI, H.264, Divx, Windows Media, Flash Video afspelen en bijna elk ander videoformaat. "/>
              </a:rPr>
              <a:t>Miro</a:t>
            </a:r>
            <a:endParaRPr lang="nl-NL" dirty="0"/>
          </a:p>
        </p:txBody>
      </p:sp>
      <p:pic>
        <p:nvPicPr>
          <p:cNvPr id="5" name="Afbeelding 4"/>
          <p:cNvPicPr>
            <a:picLocks noChangeAspect="1"/>
          </p:cNvPicPr>
          <p:nvPr/>
        </p:nvPicPr>
        <p:blipFill>
          <a:blip r:embed="rId4"/>
          <a:stretch>
            <a:fillRect/>
          </a:stretch>
        </p:blipFill>
        <p:spPr>
          <a:xfrm>
            <a:off x="2919284" y="1126910"/>
            <a:ext cx="6172200" cy="847725"/>
          </a:xfrm>
          <a:prstGeom prst="rect">
            <a:avLst/>
          </a:prstGeom>
        </p:spPr>
      </p:pic>
    </p:spTree>
    <p:extLst>
      <p:ext uri="{BB962C8B-B14F-4D97-AF65-F5344CB8AC3E}">
        <p14:creationId xmlns:p14="http://schemas.microsoft.com/office/powerpoint/2010/main" val="22070300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p:cNvPicPr>
            <a:picLocks noChangeAspect="1"/>
          </p:cNvPicPr>
          <p:nvPr/>
        </p:nvPicPr>
        <p:blipFill>
          <a:blip r:embed="rId2"/>
          <a:stretch>
            <a:fillRect/>
          </a:stretch>
        </p:blipFill>
        <p:spPr>
          <a:xfrm>
            <a:off x="3672532" y="260651"/>
            <a:ext cx="3924300" cy="866775"/>
          </a:xfrm>
          <a:prstGeom prst="rect">
            <a:avLst/>
          </a:prstGeom>
        </p:spPr>
      </p:pic>
      <p:pic>
        <p:nvPicPr>
          <p:cNvPr id="4" name="Afbeelding 3"/>
          <p:cNvPicPr>
            <a:picLocks noChangeAspect="1"/>
          </p:cNvPicPr>
          <p:nvPr/>
        </p:nvPicPr>
        <p:blipFill>
          <a:blip r:embed="rId3"/>
          <a:stretch>
            <a:fillRect/>
          </a:stretch>
        </p:blipFill>
        <p:spPr>
          <a:xfrm>
            <a:off x="4327855" y="1952369"/>
            <a:ext cx="2613654" cy="4842947"/>
          </a:xfrm>
          <a:prstGeom prst="rect">
            <a:avLst/>
          </a:prstGeom>
        </p:spPr>
      </p:pic>
      <p:sp>
        <p:nvSpPr>
          <p:cNvPr id="5" name="Rechthoek 4"/>
          <p:cNvSpPr/>
          <p:nvPr/>
        </p:nvSpPr>
        <p:spPr>
          <a:xfrm>
            <a:off x="2825578" y="1216732"/>
            <a:ext cx="6096000" cy="646331"/>
          </a:xfrm>
          <a:prstGeom prst="rect">
            <a:avLst/>
          </a:prstGeom>
        </p:spPr>
        <p:txBody>
          <a:bodyPr>
            <a:spAutoFit/>
          </a:bodyPr>
          <a:lstStyle/>
          <a:p>
            <a:r>
              <a:rPr lang="nl-NL" dirty="0">
                <a:solidFill>
                  <a:srgbClr val="444444"/>
                </a:solidFill>
                <a:latin typeface="Open Sans"/>
              </a:rPr>
              <a:t>Software die wordt besproken op deze website is dus echt helemaal gratis!</a:t>
            </a:r>
            <a:endParaRPr lang="nl-NL" dirty="0"/>
          </a:p>
        </p:txBody>
      </p:sp>
    </p:spTree>
    <p:extLst>
      <p:ext uri="{BB962C8B-B14F-4D97-AF65-F5344CB8AC3E}">
        <p14:creationId xmlns:p14="http://schemas.microsoft.com/office/powerpoint/2010/main" val="150472659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96</TotalTime>
  <Words>125</Words>
  <Application>Microsoft Office PowerPoint</Application>
  <PresentationFormat>Breedbeeld</PresentationFormat>
  <Paragraphs>39</Paragraphs>
  <Slides>15</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15</vt:i4>
      </vt:variant>
    </vt:vector>
  </HeadingPairs>
  <TitlesOfParts>
    <vt:vector size="21" baseType="lpstr">
      <vt:lpstr>Arial</vt:lpstr>
      <vt:lpstr>Century Gothic</vt:lpstr>
      <vt:lpstr>Engravers MT</vt:lpstr>
      <vt:lpstr>Open Sans</vt:lpstr>
      <vt:lpstr>Wingdings 3</vt:lpstr>
      <vt:lpstr>Ion</vt:lpstr>
      <vt:lpstr>Freeware </vt:lpstr>
      <vt:lpstr>Wikipedia zegt</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Overzicht van te installeren progamma’s</vt:lpstr>
      <vt:lpstr>PowerPoint-presentatie</vt:lpstr>
      <vt:lpstr> </vt:lpstr>
      <vt:lpstr>PowerPoint-presentatie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Freeware</dc:title>
  <dc:creator>Jacob Benjamins</dc:creator>
  <cp:lastModifiedBy>Jacob Benjamins</cp:lastModifiedBy>
  <cp:revision>9</cp:revision>
  <dcterms:created xsi:type="dcterms:W3CDTF">2015-05-21T16:43:20Z</dcterms:created>
  <dcterms:modified xsi:type="dcterms:W3CDTF">2015-05-21T18:19:50Z</dcterms:modified>
</cp:coreProperties>
</file>