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0" r:id="rId4"/>
    <p:sldId id="262" r:id="rId5"/>
    <p:sldId id="272" r:id="rId6"/>
    <p:sldId id="269" r:id="rId7"/>
    <p:sldId id="273" r:id="rId8"/>
    <p:sldId id="275" r:id="rId9"/>
    <p:sldId id="274" r:id="rId10"/>
    <p:sldId id="261" r:id="rId11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35780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71560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073414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43121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1789024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14682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2504633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286243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bmaster - WSV de Maas Venlo" initials="WWdMV" lastIdx="1" clrIdx="0">
    <p:extLst>
      <p:ext uri="{19B8F6BF-5375-455C-9EA6-DF929625EA0E}">
        <p15:presenceInfo xmlns:p15="http://schemas.microsoft.com/office/powerpoint/2012/main" userId="Webmaster - WSV de Maas Venl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1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38" d="100"/>
          <a:sy n="138" d="100"/>
        </p:scale>
        <p:origin x="777" y="51"/>
      </p:cViewPr>
      <p:guideLst>
        <p:guide orient="horz" pos="162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0804B-5CF1-40DE-8BB4-94C23F528AA8}" type="datetimeFigureOut">
              <a:rPr lang="nl-NL" smtClean="0"/>
              <a:t>31-12-2022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F4347-D19E-4D53-B13F-5DA9059B918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09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96720B4-F167-4421-A8A6-B3EEED21F3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199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35780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71560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0734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43121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1789024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682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4633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243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6720B4-F167-4421-A8A6-B3EEED21F3DE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933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884" y="1613351"/>
            <a:ext cx="6643518" cy="1349858"/>
          </a:xfrm>
        </p:spPr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te bewerken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884" y="3118713"/>
            <a:ext cx="6643518" cy="628494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van de modelondertitel te bewerken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49CE900-3C91-442B-8D78-094ECB07D4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2448272" cy="91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3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7DCA4-0EBB-452C-A523-5970542C389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4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514" y="268893"/>
            <a:ext cx="2053871" cy="4070092"/>
          </a:xfrm>
        </p:spPr>
        <p:txBody>
          <a:bodyPr vert="eaVert"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1544" y="268893"/>
            <a:ext cx="6032651" cy="4070092"/>
          </a:xfrm>
        </p:spPr>
        <p:txBody>
          <a:bodyPr vert="eaVert"/>
          <a:lstStyle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7682-D0DA-488C-ABE6-51E2F5D3870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095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91959" indent="-291959">
              <a:buFontTx/>
              <a:buBlip>
                <a:blip r:embed="rId2"/>
              </a:buBlip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059" y="4859388"/>
            <a:ext cx="1129425" cy="357442"/>
          </a:xfrm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071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0" y="3305534"/>
            <a:ext cx="7772944" cy="1021573"/>
          </a:xfrm>
        </p:spPr>
        <p:txBody>
          <a:bodyPr anchor="t"/>
          <a:lstStyle>
            <a:lvl1pPr algn="l">
              <a:defRPr sz="31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180" y="2180292"/>
            <a:ext cx="7772944" cy="1125242"/>
          </a:xfrm>
        </p:spPr>
        <p:txBody>
          <a:bodyPr anchor="b"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1400"/>
            </a:lvl2pPr>
            <a:lvl3pPr marL="715609" indent="0">
              <a:buNone/>
              <a:defRPr sz="1300"/>
            </a:lvl3pPr>
            <a:lvl4pPr marL="1073414" indent="0">
              <a:buNone/>
              <a:defRPr sz="1100"/>
            </a:lvl4pPr>
            <a:lvl5pPr marL="1431219" indent="0">
              <a:buNone/>
              <a:defRPr sz="1100"/>
            </a:lvl5pPr>
            <a:lvl6pPr marL="1789024" indent="0">
              <a:buNone/>
              <a:defRPr sz="1100"/>
            </a:lvl6pPr>
            <a:lvl7pPr marL="2146828" indent="0">
              <a:buNone/>
              <a:defRPr sz="1100"/>
            </a:lvl7pPr>
            <a:lvl8pPr marL="2504633" indent="0">
              <a:buNone/>
              <a:defRPr sz="1100"/>
            </a:lvl8pPr>
            <a:lvl9pPr marL="2862438" indent="0">
              <a:buNone/>
              <a:defRPr sz="11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4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1544" y="943821"/>
            <a:ext cx="4042583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34446" y="943821"/>
            <a:ext cx="4043939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/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3D2B-3314-4329-8868-B804A229370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6260"/>
            <a:ext cx="8229057" cy="85743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472" y="1151159"/>
            <a:ext cx="4039868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472" y="1630629"/>
            <a:ext cx="4039868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305" y="1151159"/>
            <a:ext cx="4041224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305" y="1630629"/>
            <a:ext cx="4041224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05C92-8F69-4B73-B355-94B5937AC6A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303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B12C7-1389-41DE-ABED-FF7D1DBC52B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41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C852-E4A7-4185-83B3-43E898F27EE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889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5179"/>
            <a:ext cx="3008181" cy="87146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609" y="205179"/>
            <a:ext cx="5110920" cy="4389739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472" y="1076648"/>
            <a:ext cx="3008181" cy="3518270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C51B-C2BD-4DC3-A013-D353DC8E40E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381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878" y="3600343"/>
            <a:ext cx="5486943" cy="42547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1878" y="460032"/>
            <a:ext cx="5486943" cy="3085236"/>
          </a:xfrm>
        </p:spPr>
        <p:txBody>
          <a:bodyPr/>
          <a:lstStyle>
            <a:lvl1pPr marL="0" indent="0">
              <a:buNone/>
              <a:defRPr sz="2500"/>
            </a:lvl1pPr>
            <a:lvl2pPr marL="357805" indent="0">
              <a:buNone/>
              <a:defRPr sz="2200"/>
            </a:lvl2pPr>
            <a:lvl3pPr marL="715609" indent="0">
              <a:buNone/>
              <a:defRPr sz="1900"/>
            </a:lvl3pPr>
            <a:lvl4pPr marL="1073414" indent="0">
              <a:buNone/>
              <a:defRPr sz="1600"/>
            </a:lvl4pPr>
            <a:lvl5pPr marL="1431219" indent="0">
              <a:buNone/>
              <a:defRPr sz="1600"/>
            </a:lvl5pPr>
            <a:lvl6pPr marL="1789024" indent="0">
              <a:buNone/>
              <a:defRPr sz="1600"/>
            </a:lvl6pPr>
            <a:lvl7pPr marL="2146828" indent="0">
              <a:buNone/>
              <a:defRPr sz="1600"/>
            </a:lvl7pPr>
            <a:lvl8pPr marL="2504633" indent="0">
              <a:buNone/>
              <a:defRPr sz="1600"/>
            </a:lvl8pPr>
            <a:lvl9pPr marL="2862438" indent="0">
              <a:buNone/>
              <a:defRPr sz="16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1878" y="4025817"/>
            <a:ext cx="5486943" cy="603657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2DA2A-C3F9-4AAE-A814-691FED89151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242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1544" y="268892"/>
            <a:ext cx="8216840" cy="40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544" y="943821"/>
            <a:ext cx="8216840" cy="33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567" y="4683468"/>
            <a:ext cx="2896867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ctr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59" y="4878604"/>
            <a:ext cx="1129425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l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6ECF993-442E-42B1-AFF3-536144E58297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138633" y="4678018"/>
            <a:ext cx="8928308" cy="0"/>
          </a:xfrm>
          <a:prstGeom prst="line">
            <a:avLst/>
          </a:prstGeom>
          <a:ln>
            <a:solidFill>
              <a:srgbClr val="78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763978"/>
            <a:ext cx="678517" cy="256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357805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6pPr>
      <a:lvl7pPr marL="71560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7pPr>
      <a:lvl8pPr marL="1073414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8pPr>
      <a:lvl9pPr marL="143121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9pPr>
    </p:titleStyle>
    <p:bodyStyle>
      <a:lvl1pPr marL="291959" indent="-291959" algn="l" defTabSz="778971" rtl="0" eaLnBrk="0" fontAlgn="base" hangingPunct="0">
        <a:spcBef>
          <a:spcPct val="20000"/>
        </a:spcBef>
        <a:spcAft>
          <a:spcPct val="0"/>
        </a:spcAft>
        <a:buFontTx/>
        <a:buBlip>
          <a:blip r:embed="rId14"/>
        </a:buBlip>
        <a:defRPr sz="28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3613" indent="-243506" algn="l" defTabSz="778971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74024" indent="-195054" algn="l" defTabSz="778971" rtl="0" eaLnBrk="0" fontAlgn="base" hangingPunct="0">
        <a:spcBef>
          <a:spcPct val="20000"/>
        </a:spcBef>
        <a:spcAft>
          <a:spcPct val="0"/>
        </a:spcAft>
        <a:buChar char="o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364130" indent="-195054" algn="l" defTabSz="77897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752995" indent="-195054" algn="l" defTabSz="778971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110800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46860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2826409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18421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805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560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41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121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902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682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4633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243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1613351"/>
            <a:ext cx="7344816" cy="1349858"/>
          </a:xfrm>
        </p:spPr>
        <p:txBody>
          <a:bodyPr/>
          <a:lstStyle/>
          <a:p>
            <a:pPr eaLnBrk="1" hangingPunct="1"/>
            <a:r>
              <a:rPr lang="en-US" sz="3400" dirty="0" err="1"/>
              <a:t>Lineaire</a:t>
            </a:r>
            <a:r>
              <a:rPr lang="en-US" sz="3400" dirty="0"/>
              <a:t> TV en Streaming</a:t>
            </a:r>
            <a:br>
              <a:rPr lang="en-US" sz="3400" dirty="0"/>
            </a:br>
            <a:r>
              <a:rPr lang="en-US" sz="2000" dirty="0" err="1"/>
              <a:t>Traditioneel</a:t>
            </a:r>
            <a:r>
              <a:rPr lang="en-US" sz="2000" dirty="0"/>
              <a:t> abonnement </a:t>
            </a:r>
            <a:r>
              <a:rPr lang="en-US" sz="2000" dirty="0" err="1"/>
              <a:t>v.s</a:t>
            </a:r>
            <a:r>
              <a:rPr lang="en-US" sz="2000" dirty="0"/>
              <a:t>. Video On Demand (VOD)</a:t>
            </a:r>
            <a:endParaRPr lang="nl-NL" sz="20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0241" y="3363838"/>
            <a:ext cx="6643518" cy="628494"/>
          </a:xfrm>
        </p:spPr>
        <p:txBody>
          <a:bodyPr/>
          <a:lstStyle/>
          <a:p>
            <a:pPr eaLnBrk="1" hangingPunct="1"/>
            <a:r>
              <a:rPr lang="nl-NL" sz="1600" dirty="0"/>
              <a:t>Door Peter Nent voor HCC!Noord-Limburg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ACB30E-85AC-411E-96F5-CCC2F9BF3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38B10B3-0D65-40DA-9F87-169440FFF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A7C853-08BF-41F8-B090-56CB21340B89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461963" y="944563"/>
            <a:ext cx="82169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r>
              <a:rPr lang="nl-NL" sz="2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		   Door Peter Nent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EA7E846-3136-4E00-8D1D-F92492142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63638"/>
            <a:ext cx="7180745" cy="8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1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Lineaire TV en Streaming </a:t>
            </a:r>
            <a:r>
              <a:rPr lang="nl-NL" dirty="0"/>
              <a:t>- </a:t>
            </a:r>
            <a:r>
              <a:rPr lang="nl-NL" b="1" dirty="0"/>
              <a:t>AGENDA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502944" cy="3960440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/>
              <a:t>Een greep uit de belangrijkste zaken:</a:t>
            </a:r>
          </a:p>
          <a:p>
            <a:r>
              <a:rPr lang="nl-NL" sz="2400" dirty="0"/>
              <a:t>Definities</a:t>
            </a:r>
          </a:p>
          <a:p>
            <a:r>
              <a:rPr lang="nl-NL" sz="2400" dirty="0"/>
              <a:t>Vergelijking</a:t>
            </a:r>
          </a:p>
          <a:p>
            <a:r>
              <a:rPr lang="en-US" sz="2400" dirty="0" err="1"/>
              <a:t>Lineaire</a:t>
            </a:r>
            <a:r>
              <a:rPr lang="en-US" sz="2400" dirty="0"/>
              <a:t> TV: Box of CI+ of IP</a:t>
            </a:r>
            <a:endParaRPr lang="nl-NL" sz="2400" dirty="0"/>
          </a:p>
          <a:p>
            <a:r>
              <a:rPr lang="nl-NL" sz="2400" dirty="0"/>
              <a:t>Streaming</a:t>
            </a:r>
          </a:p>
          <a:p>
            <a:r>
              <a:rPr lang="nl-NL" sz="2400" dirty="0"/>
              <a:t>Streaming abo kosten</a:t>
            </a:r>
          </a:p>
          <a:p>
            <a:r>
              <a:rPr lang="nl-NL" sz="2400" dirty="0"/>
              <a:t>Vragen 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87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Lineaire TV en Streaming - Definities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7638848" cy="33951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Streaming Video On Demand (</a:t>
            </a:r>
            <a:r>
              <a:rPr lang="en-US" sz="1600" dirty="0" err="1"/>
              <a:t>sVOD</a:t>
            </a:r>
            <a:r>
              <a:rPr lang="en-US" sz="1600" dirty="0"/>
              <a:t>): </a:t>
            </a:r>
            <a:r>
              <a:rPr lang="en-US" sz="1200" dirty="0" err="1"/>
              <a:t>kijk</a:t>
            </a:r>
            <a:r>
              <a:rPr lang="en-US" sz="1200" dirty="0"/>
              <a:t> op moment van </a:t>
            </a:r>
            <a:r>
              <a:rPr lang="en-US" sz="1200" dirty="0" err="1"/>
              <a:t>behoefte</a:t>
            </a:r>
            <a:r>
              <a:rPr lang="en-US" sz="1200" dirty="0"/>
              <a:t>, via IP.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err="1"/>
              <a:t>Lineaire</a:t>
            </a:r>
            <a:r>
              <a:rPr lang="en-US" sz="1600" dirty="0"/>
              <a:t> TV</a:t>
            </a:r>
            <a:r>
              <a:rPr lang="en-US" sz="1200" dirty="0"/>
              <a:t>: k</a:t>
            </a:r>
            <a:r>
              <a:rPr lang="nl-NL" sz="1200" dirty="0"/>
              <a:t>ijk op het moment dat een programma wordt uitgezonden of neem dit op via DVB-C, DVB-T/T2, DVB-S/S2 of IP.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Streaming Provider: </a:t>
            </a:r>
            <a:r>
              <a:rPr lang="en-US" sz="1200" dirty="0"/>
              <a:t>Netflix, Videoland, </a:t>
            </a:r>
            <a:r>
              <a:rPr lang="en-US" sz="1200" dirty="0" err="1"/>
              <a:t>NLZiet</a:t>
            </a:r>
            <a:r>
              <a:rPr lang="en-US" sz="1200" dirty="0"/>
              <a:t>, Disney+, Amazon Prime, Discovery+, </a:t>
            </a:r>
            <a:r>
              <a:rPr lang="en-US" sz="1200" dirty="0" err="1"/>
              <a:t>Pathé</a:t>
            </a:r>
            <a:r>
              <a:rPr lang="en-US" sz="1200" dirty="0"/>
              <a:t> </a:t>
            </a:r>
            <a:r>
              <a:rPr lang="en-US" sz="1200" dirty="0" err="1"/>
              <a:t>Thuis</a:t>
            </a:r>
            <a:r>
              <a:rPr lang="en-US" sz="1200" dirty="0"/>
              <a:t>, Apple TV, YouTube Premium, HBO Plus, ESPN </a:t>
            </a:r>
            <a:r>
              <a:rPr lang="en-US" sz="1200" dirty="0" err="1"/>
              <a:t>Compleet</a:t>
            </a:r>
            <a:r>
              <a:rPr lang="en-US" sz="1200" dirty="0"/>
              <a:t>, GCN+, HBO Max, Viaplay en NPO Plus.</a:t>
            </a:r>
            <a:endParaRPr lang="nl-NL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1600" dirty="0"/>
              <a:t>Lineaire TV provider</a:t>
            </a:r>
            <a:r>
              <a:rPr lang="nl-NL" sz="1200" dirty="0"/>
              <a:t>: KPN, Ziggo, Delta, </a:t>
            </a:r>
            <a:r>
              <a:rPr lang="nl-NL" sz="1200" dirty="0" err="1"/>
              <a:t>CanalDigitaal</a:t>
            </a:r>
            <a:r>
              <a:rPr lang="nl-NL" sz="1200" dirty="0"/>
              <a:t>, </a:t>
            </a:r>
            <a:r>
              <a:rPr lang="nl-NL" sz="1200" dirty="0" err="1"/>
              <a:t>Caiway</a:t>
            </a:r>
            <a:r>
              <a:rPr lang="nl-NL" sz="1200" dirty="0"/>
              <a:t> of T-Mobile. </a:t>
            </a:r>
            <a:endParaRPr lang="nl-NL" sz="16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5294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Lineaire TV en Streaming </a:t>
            </a:r>
            <a:r>
              <a:rPr lang="nl-NL" dirty="0"/>
              <a:t>- Vergelijking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216840" cy="3860177"/>
          </a:xfrm>
        </p:spPr>
        <p:txBody>
          <a:bodyPr/>
          <a:lstStyle/>
          <a:p>
            <a:pPr marL="0" indent="0">
              <a:buNone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49D10734-8FD1-12AC-AD4B-7503821225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995147"/>
              </p:ext>
            </p:extLst>
          </p:nvPr>
        </p:nvGraphicFramePr>
        <p:xfrm>
          <a:off x="461544" y="673849"/>
          <a:ext cx="8214913" cy="38790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224">
                  <a:extLst>
                    <a:ext uri="{9D8B030D-6E8A-4147-A177-3AD203B41FA5}">
                      <a16:colId xmlns:a16="http://schemas.microsoft.com/office/drawing/2014/main" val="1973901554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3939682276"/>
                    </a:ext>
                  </a:extLst>
                </a:gridCol>
                <a:gridCol w="3240361">
                  <a:extLst>
                    <a:ext uri="{9D8B030D-6E8A-4147-A177-3AD203B41FA5}">
                      <a16:colId xmlns:a16="http://schemas.microsoft.com/office/drawing/2014/main" val="1059292703"/>
                    </a:ext>
                  </a:extLst>
                </a:gridCol>
              </a:tblGrid>
              <a:tr h="264150">
                <a:tc>
                  <a:txBody>
                    <a:bodyPr/>
                    <a:lstStyle/>
                    <a:p>
                      <a:r>
                        <a:rPr lang="nl-NL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Lineaire TV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Streaming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318334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/>
                        <a:t>Vrijheid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Beperkt: zenderkeuze, opnemen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Maximaal-totaal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295024"/>
                  </a:ext>
                </a:extLst>
              </a:tr>
              <a:tr h="620812">
                <a:tc>
                  <a:txBody>
                    <a:bodyPr/>
                    <a:lstStyle/>
                    <a:p>
                      <a:r>
                        <a:rPr lang="nl-NL" dirty="0"/>
                        <a:t>Volledig programma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Ja, behalve actuele films en 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Versplinterd; focus op OF alléén Films en Series, OF Sport, geen actualiteiten, documentaires, lokaal / regionaal,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819545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/>
                        <a:t>Manier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Lui, </a:t>
                      </a:r>
                      <a:r>
                        <a:rPr lang="nl-NL" sz="1100" i="1" dirty="0"/>
                        <a:t>volgend</a:t>
                      </a:r>
                      <a:r>
                        <a:rPr lang="nl-NL" sz="1100" dirty="0"/>
                        <a:t> wat zender(s) uitzenden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Actief, zelf bepalend, keuze van provider(s)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182870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 err="1"/>
                        <a:t>Devices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Meestal TV, minder op Smartphone, Tablet of PC. Meerdere meestal gratis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Vaker op Smartphone, Tablet of PC, regelmatig op TV. Meerdere meestal beperkt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854143"/>
                  </a:ext>
                </a:extLst>
              </a:tr>
              <a:tr h="713205">
                <a:tc>
                  <a:txBody>
                    <a:bodyPr/>
                    <a:lstStyle/>
                    <a:p>
                      <a:r>
                        <a:rPr lang="nl-NL" dirty="0"/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Lokaal opnemen, deels vrij toegankelijk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Geen opnemen/wel steeds toegankelijk, totdat provider ‘t verwijderd, NOOIT vrij toegankelijk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082133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/>
                        <a:t>4K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Beperkt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955438"/>
                  </a:ext>
                </a:extLst>
              </a:tr>
              <a:tr h="264150">
                <a:tc>
                  <a:txBody>
                    <a:bodyPr/>
                    <a:lstStyle/>
                    <a:p>
                      <a:pPr marL="0" marR="0" lvl="0" indent="0" algn="l" defTabSz="7156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156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dirty="0"/>
                        <a:t>Beperkt: vast bedrag via Provider</a:t>
                      </a:r>
                    </a:p>
                    <a:p>
                      <a:endParaRPr lang="nl-NL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156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dirty="0"/>
                        <a:t>Hoger en 1-op-1 afhankelijk van invloed provider, m.n. Sport </a:t>
                      </a:r>
                      <a:r>
                        <a:rPr lang="nl-NL" sz="1100" dirty="0" err="1"/>
                        <a:t>abo’s</a:t>
                      </a:r>
                      <a:r>
                        <a:rPr lang="nl-NL" sz="1100" dirty="0"/>
                        <a:t> zijn DUUR.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46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392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Lineaire TV en Streaming </a:t>
            </a:r>
            <a:r>
              <a:rPr lang="nl-NL" dirty="0"/>
              <a:t>– Lineaire TV: Box of CI+ of IP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1"/>
            <a:ext cx="8216840" cy="3888431"/>
          </a:xfrm>
        </p:spPr>
        <p:txBody>
          <a:bodyPr/>
          <a:lstStyle/>
          <a:p>
            <a:pPr marL="0" indent="0">
              <a:buNone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49D10734-8FD1-12AC-AD4B-7503821225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557774"/>
              </p:ext>
            </p:extLst>
          </p:nvPr>
        </p:nvGraphicFramePr>
        <p:xfrm>
          <a:off x="461544" y="673849"/>
          <a:ext cx="8214913" cy="2769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160">
                  <a:extLst>
                    <a:ext uri="{9D8B030D-6E8A-4147-A177-3AD203B41FA5}">
                      <a16:colId xmlns:a16="http://schemas.microsoft.com/office/drawing/2014/main" val="1973901554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939682276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909204496"/>
                    </a:ext>
                  </a:extLst>
                </a:gridCol>
                <a:gridCol w="2088233">
                  <a:extLst>
                    <a:ext uri="{9D8B030D-6E8A-4147-A177-3AD203B41FA5}">
                      <a16:colId xmlns:a16="http://schemas.microsoft.com/office/drawing/2014/main" val="1059292703"/>
                    </a:ext>
                  </a:extLst>
                </a:gridCol>
              </a:tblGrid>
              <a:tr h="264150">
                <a:tc>
                  <a:txBody>
                    <a:bodyPr/>
                    <a:lstStyle/>
                    <a:p>
                      <a:r>
                        <a:rPr lang="nl-NL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CI+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Provider Box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318334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/>
                        <a:t>Smart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Beperkt: soms zijn bepaalde functies niet beschikbaar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Alle functies beschikbaar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Alle functies toegankelijk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295024"/>
                  </a:ext>
                </a:extLst>
              </a:tr>
              <a:tr h="620812">
                <a:tc>
                  <a:txBody>
                    <a:bodyPr/>
                    <a:lstStyle/>
                    <a:p>
                      <a:r>
                        <a:rPr lang="nl-NL" dirty="0"/>
                        <a:t>Data lokaal toegankelijk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Redelijk: data is m.b.v. CI+ smartcard redelijk toegankelijk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Nee (tenzij IPTV)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819545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 err="1"/>
                        <a:t>Geo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Alléén op provider netwerk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Alléén op </a:t>
                      </a:r>
                      <a:r>
                        <a:rPr lang="nl-NL" sz="1100" dirty="0" err="1"/>
                        <a:t>provide</a:t>
                      </a:r>
                      <a:r>
                        <a:rPr lang="nl-NL" sz="1100" dirty="0"/>
                        <a:t> netwerk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 err="1"/>
                        <a:t>GeoBlocking</a:t>
                      </a:r>
                      <a:endParaRPr lang="nl-NL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182870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nl-NL" dirty="0" err="1"/>
                        <a:t>Devices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Meestal TV via Smartcard (5) en IP op Smartphone, Tablet of PC. Meerdere meestal gratis of huur.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Meestal max.2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Op Smartphone, Tablet of PC en vaak ook </a:t>
                      </a:r>
                      <a:r>
                        <a:rPr lang="nl-NL" sz="1100" dirty="0" err="1"/>
                        <a:t>SmartTV</a:t>
                      </a:r>
                      <a:r>
                        <a:rPr lang="nl-NL" sz="1100" dirty="0"/>
                        <a:t>: Wi-Fi, SIM of bekabeld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854143"/>
                  </a:ext>
                </a:extLst>
              </a:tr>
              <a:tr h="371832">
                <a:tc>
                  <a:txBody>
                    <a:bodyPr/>
                    <a:lstStyle/>
                    <a:p>
                      <a:r>
                        <a:rPr lang="nl-NL" dirty="0"/>
                        <a:t>Encryptie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CI+: DVB-C, DVB-T2, DVB-S2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CI+: DVB-C, DVB-T2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Ja, via Wi-Fi, SIM of bekabeld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082133"/>
                  </a:ext>
                </a:extLst>
              </a:tr>
            </a:tbl>
          </a:graphicData>
        </a:graphic>
      </p:graphicFrame>
      <p:pic>
        <p:nvPicPr>
          <p:cNvPr id="6" name="Picture 2" descr="Ziggo Mediabox Next Review - Tweakers">
            <a:extLst>
              <a:ext uri="{FF2B5EF4-FFF2-40B4-BE49-F238E27FC236}">
                <a16:creationId xmlns:a16="http://schemas.microsoft.com/office/drawing/2014/main" id="{25254418-43B8-357D-ED72-10678A858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86300"/>
            <a:ext cx="1935162" cy="117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10B1752-811D-AA5A-6DB1-EE045D95E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3636071"/>
            <a:ext cx="1368152" cy="735878"/>
          </a:xfrm>
          <a:prstGeom prst="rect">
            <a:avLst/>
          </a:prstGeom>
          <a:noFill/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74AA77A3-E6A4-BB77-6624-DED3546FC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6397" y="3485939"/>
            <a:ext cx="1703233" cy="113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902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Lineaire TV en Streaming </a:t>
            </a:r>
            <a:r>
              <a:rPr lang="nl-NL" dirty="0"/>
              <a:t>- Streaming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502944" cy="339516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nl-NL" sz="2000" b="0" i="0" dirty="0">
                <a:solidFill>
                  <a:srgbClr val="333333"/>
                </a:solidFill>
                <a:effectLst/>
                <a:latin typeface="Myriad pro"/>
              </a:rPr>
              <a:t>Als je alles via Streaming wilt kunnen zien wat in het aanbod van een uitgebreid tv-abonnement van providers als KPN, Ziggo, Delta, </a:t>
            </a:r>
            <a:r>
              <a:rPr lang="nl-NL" sz="2000" b="0" i="0" dirty="0" err="1">
                <a:solidFill>
                  <a:srgbClr val="333333"/>
                </a:solidFill>
                <a:effectLst/>
                <a:latin typeface="Myriad pro"/>
              </a:rPr>
              <a:t>CanalDigitaal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yriad pro"/>
              </a:rPr>
              <a:t>, </a:t>
            </a:r>
            <a:r>
              <a:rPr lang="nl-NL" sz="2000" b="0" i="0" dirty="0" err="1">
                <a:solidFill>
                  <a:srgbClr val="333333"/>
                </a:solidFill>
                <a:effectLst/>
                <a:latin typeface="Myriad pro"/>
              </a:rPr>
              <a:t>Caiway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yriad pro"/>
              </a:rPr>
              <a:t> of T-Mobile zit (incl. buitenlandse zenders, beperkt sport, series en films), dan ben je, per maand, </a:t>
            </a:r>
            <a:r>
              <a:rPr lang="nl-NL" sz="2000" b="0" i="0" dirty="0">
                <a:solidFill>
                  <a:srgbClr val="FF0000"/>
                </a:solidFill>
                <a:effectLst/>
                <a:latin typeface="Myriad pro"/>
              </a:rPr>
              <a:t>veel duurder 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yriad pro"/>
              </a:rPr>
              <a:t>uit.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nl-NL" sz="2000" b="0" i="0" dirty="0">
                <a:solidFill>
                  <a:srgbClr val="333333"/>
                </a:solidFill>
                <a:effectLst/>
                <a:latin typeface="Myriad pro"/>
              </a:rPr>
              <a:t>Om nog maar te zwijgen van de abonnementen die liefhebbers van live voetbal, formule1, tennis en andere sporten moeten afsluiten als ze hun traditionele tv-abonnement opzeggen (</a:t>
            </a:r>
            <a:r>
              <a:rPr lang="nl-NL" sz="2000" b="0" i="1" dirty="0">
                <a:solidFill>
                  <a:srgbClr val="333333"/>
                </a:solidFill>
                <a:effectLst/>
                <a:latin typeface="Myriad pro"/>
              </a:rPr>
              <a:t>streaming </a:t>
            </a:r>
            <a:r>
              <a:rPr lang="nl-NL" sz="2000" b="0" i="1" dirty="0" err="1">
                <a:solidFill>
                  <a:srgbClr val="333333"/>
                </a:solidFill>
                <a:effectLst/>
                <a:latin typeface="Myriad pro"/>
              </a:rPr>
              <a:t>only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yriad pro"/>
              </a:rPr>
              <a:t>).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4293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Lineaire TV en Streaming </a:t>
            </a:r>
            <a:r>
              <a:rPr lang="nl-NL" dirty="0"/>
              <a:t>– Streaming abo kosten - 1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502944" cy="3572145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nl-NL" sz="2000" dirty="0"/>
              <a:t>Uiteraard is het niet nodig, en zelfs onzin, om een abonnement te nemen op élke </a:t>
            </a:r>
            <a:r>
              <a:rPr lang="nl-NL" sz="2000" dirty="0" err="1"/>
              <a:t>sVOD</a:t>
            </a:r>
            <a:r>
              <a:rPr lang="nl-NL" sz="2000" dirty="0"/>
              <a:t> dienst. Maar als je films, series, de Nederlandse omroepen en live voetbal en formule1 wilt kijken dan zul je op z’n minst een zestal streaming diensten en -abonnementen nodig hebben. Met een gemiddelde prijs van 10 euro – wat aan de lage kant is met de sportdiensten erbij - betaal je dan dus minimaal 60 euro per maand.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nl-NL" sz="2000" dirty="0"/>
              <a:t>Dat is op dit moment duurder dan hetzelfde als de kosten voor een uitgebreid tv-abonnement met 50 – 70 tv-zenders, films, series en </a:t>
            </a:r>
            <a:r>
              <a:rPr lang="nl-NL" sz="2000" dirty="0" err="1"/>
              <a:t>gem.sport</a:t>
            </a:r>
            <a:r>
              <a:rPr lang="nl-NL" sz="2000" dirty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nl-NL" sz="2000" dirty="0"/>
              <a:t>Streaming: voor je het weet, betaal je 100 - 150 euro per maand om alles te kunnen kijken wat je wilt zien.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2662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Lineaire TV en Streaming </a:t>
            </a:r>
            <a:r>
              <a:rPr lang="nl-NL" dirty="0"/>
              <a:t>– Streaming abo kosten - 2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142904" cy="3572145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nl-NL" sz="2000" dirty="0"/>
              <a:t>De traditionele kabel-tv providers zitten natuurlijk ook niet stil. KPN, Ziggo en diens concurrenten bieden ook steeds meer streaming (en internet tv) opties aan.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nl-NL" sz="2000" dirty="0"/>
              <a:t>Daarnaast komen er steeds meer abonnementen waar betaal-tv diensten, zoals live voetbal, films, series en formule1, </a:t>
            </a:r>
            <a:r>
              <a:rPr lang="nl-NL" sz="2000" dirty="0" err="1"/>
              <a:t>ingebrepen</a:t>
            </a:r>
            <a:r>
              <a:rPr lang="nl-NL" sz="2000" dirty="0"/>
              <a:t> zijn, waardoor de tarieven van die aanbieders, zeker als je ze vergelijkt met alle 'losse' </a:t>
            </a:r>
            <a:r>
              <a:rPr lang="nl-NL" sz="2000" dirty="0" err="1"/>
              <a:t>sVOD</a:t>
            </a:r>
            <a:r>
              <a:rPr lang="nl-NL" sz="2000" dirty="0"/>
              <a:t> abonnementen, nog altijd voordeliger zijn.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nl-NL" sz="2000" dirty="0"/>
              <a:t>Het enige, maar wel grote, voordeel is dan nog altijd de vrijheid die </a:t>
            </a:r>
            <a:r>
              <a:rPr lang="nl-NL" sz="2000" dirty="0" err="1"/>
              <a:t>sVOD</a:t>
            </a:r>
            <a:r>
              <a:rPr lang="nl-NL" sz="2000" dirty="0"/>
              <a:t>-abonnementen bieden (Streaming).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0028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Lineaire TV en Streaming </a:t>
            </a:r>
            <a:r>
              <a:rPr lang="nl-NL" dirty="0"/>
              <a:t>– Streaming abo kosten - 3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843558"/>
            <a:ext cx="8142904" cy="3788169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nl-NL" sz="2000" b="1" dirty="0"/>
              <a:t>Amerikaans model - Amerikaanse prijzen</a:t>
            </a:r>
            <a:r>
              <a:rPr lang="nl-NL" sz="2000" dirty="0"/>
              <a:t>: in de VS, is het al tientallen jaren heel normaal om 150 tot 200 dollar per maand uit te geven aan een kabel-tv abonnement. Deels voor de ‘standaard’ 100 tot 300 tv-zenders, aangevuld met de nodige betaal-tv abonnementen voor sport, films, </a:t>
            </a:r>
            <a:r>
              <a:rPr lang="nl-NL" sz="2000" dirty="0" err="1"/>
              <a:t>pay</a:t>
            </a:r>
            <a:r>
              <a:rPr lang="nl-NL" sz="2000" dirty="0"/>
              <a:t>-</a:t>
            </a:r>
            <a:r>
              <a:rPr lang="nl-NL" sz="2000" dirty="0" err="1"/>
              <a:t>per-view</a:t>
            </a:r>
            <a:r>
              <a:rPr lang="nl-NL" sz="2000" dirty="0"/>
              <a:t> en dergelijke.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nl-NL" sz="2000" dirty="0"/>
              <a:t>Voor grootverbruikers, of beter gezegd ‘</a:t>
            </a:r>
            <a:r>
              <a:rPr lang="nl-NL" sz="2000" dirty="0" err="1"/>
              <a:t>veelkijkers</a:t>
            </a:r>
            <a:r>
              <a:rPr lang="nl-NL" sz="2000" dirty="0"/>
              <a:t>’, konden die kosten oplopen tot 250 dollar, en meer, per maand.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nl-NL" sz="2000" b="1" dirty="0"/>
              <a:t>Nederland</a:t>
            </a:r>
            <a:r>
              <a:rPr lang="nl-NL" sz="2000" dirty="0"/>
              <a:t> – huidige inflatie t.g.v. Energie en overige wordt in NL gecompenseerd door zuinigheid op flexibele kosten zoals Streaming </a:t>
            </a:r>
            <a:r>
              <a:rPr lang="nl-NL" sz="2000" dirty="0" err="1"/>
              <a:t>abo’s</a:t>
            </a:r>
            <a:r>
              <a:rPr lang="nl-NL" sz="2000" dirty="0"/>
              <a:t>, echter verwachting dat binnen 3 jaar gem. gezin ook 100-150 </a:t>
            </a:r>
            <a:r>
              <a:rPr lang="nl-NL" sz="2000" dirty="0" err="1"/>
              <a:t>p.maand</a:t>
            </a:r>
            <a:r>
              <a:rPr lang="nl-NL" sz="2000" dirty="0"/>
              <a:t>: 4-6 streams. Daarnaast ook streaming audio (</a:t>
            </a:r>
            <a:r>
              <a:rPr lang="nl-NL" sz="2000" dirty="0" err="1"/>
              <a:t>Spotify</a:t>
            </a:r>
            <a:r>
              <a:rPr lang="nl-NL" sz="2000" dirty="0"/>
              <a:t>) en 3-4 </a:t>
            </a:r>
            <a:r>
              <a:rPr lang="nl-NL" sz="2000" dirty="0" err="1"/>
              <a:t>SIM’s</a:t>
            </a:r>
            <a:r>
              <a:rPr lang="nl-NL" sz="2000" dirty="0"/>
              <a:t> = totale kosten van </a:t>
            </a:r>
            <a:r>
              <a:rPr lang="nl-NL" sz="2000" b="1" dirty="0">
                <a:solidFill>
                  <a:srgbClr val="FF0000"/>
                </a:solidFill>
              </a:rPr>
              <a:t>150-250 euro </a:t>
            </a:r>
            <a:r>
              <a:rPr lang="nl-NL" sz="2000" dirty="0">
                <a:solidFill>
                  <a:srgbClr val="FF0000"/>
                </a:solidFill>
              </a:rPr>
              <a:t>per maand</a:t>
            </a:r>
            <a:r>
              <a:rPr lang="nl-NL" sz="2000" dirty="0"/>
              <a:t>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824059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</TotalTime>
  <Words>965</Words>
  <Application>Microsoft Office PowerPoint</Application>
  <PresentationFormat>Diavoorstelling (16:9)</PresentationFormat>
  <Paragraphs>103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Franklin Gothic Heavy</vt:lpstr>
      <vt:lpstr>Myriad pro</vt:lpstr>
      <vt:lpstr>Verdana</vt:lpstr>
      <vt:lpstr>Presentatie</vt:lpstr>
      <vt:lpstr>Lineaire TV en Streaming Traditioneel abonnement v.s. Video On Demand (VOD)</vt:lpstr>
      <vt:lpstr>Lineaire TV en Streaming - AGENDA</vt:lpstr>
      <vt:lpstr>Lineaire TV en Streaming - Definities</vt:lpstr>
      <vt:lpstr>Lineaire TV en Streaming - Vergelijking</vt:lpstr>
      <vt:lpstr>Lineaire TV en Streaming – Lineaire TV: Box of CI+ of IP</vt:lpstr>
      <vt:lpstr>Lineaire TV en Streaming - Streaming</vt:lpstr>
      <vt:lpstr>Lineaire TV en Streaming – Streaming abo kosten - 1</vt:lpstr>
      <vt:lpstr>Lineaire TV en Streaming – Streaming abo kosten - 2</vt:lpstr>
      <vt:lpstr>Lineaire TV en Streaming – Streaming abo kosten - 3</vt:lpstr>
      <vt:lpstr>Vragen ?</vt:lpstr>
    </vt:vector>
  </TitlesOfParts>
  <Company>HCC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fkroes</dc:creator>
  <cp:lastModifiedBy>Peter Nent</cp:lastModifiedBy>
  <cp:revision>48</cp:revision>
  <dcterms:created xsi:type="dcterms:W3CDTF">2007-10-22T07:34:34Z</dcterms:created>
  <dcterms:modified xsi:type="dcterms:W3CDTF">2022-12-31T12:25:35Z</dcterms:modified>
</cp:coreProperties>
</file>