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0" r:id="rId4"/>
    <p:sldId id="262" r:id="rId5"/>
    <p:sldId id="269" r:id="rId6"/>
    <p:sldId id="270" r:id="rId7"/>
    <p:sldId id="263" r:id="rId8"/>
    <p:sldId id="264" r:id="rId9"/>
    <p:sldId id="271" r:id="rId10"/>
    <p:sldId id="261" r:id="rId11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35780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71560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07341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431219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1789024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14682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2504633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2862438" algn="l" defTabSz="715609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bmaster - WSV de Maas Venlo" initials="WWdMV" lastIdx="1" clrIdx="0">
    <p:extLst>
      <p:ext uri="{19B8F6BF-5375-455C-9EA6-DF929625EA0E}">
        <p15:presenceInfo xmlns:p15="http://schemas.microsoft.com/office/powerpoint/2012/main" userId="Webmaster - WSV de Maas Ven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39" d="100"/>
          <a:sy n="139" d="100"/>
        </p:scale>
        <p:origin x="90" y="171"/>
      </p:cViewPr>
      <p:guideLst>
        <p:guide orient="horz" pos="162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0804B-5CF1-40DE-8BB4-94C23F528AA8}" type="datetimeFigureOut">
              <a:rPr lang="nl-NL" smtClean="0"/>
              <a:t>1-2-2022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F4347-D19E-4D53-B13F-5DA9059B918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09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96720B4-F167-4421-A8A6-B3EEED21F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1995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35780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71560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073414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43121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1789024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682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4633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2438" algn="l" defTabSz="71560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884" y="1613351"/>
            <a:ext cx="6643518" cy="1349858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te bewerken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884" y="3118713"/>
            <a:ext cx="6643518" cy="628494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noProof="0" dirty="0"/>
              <a:t>Klik om het opmaakprofiel van de modelondertitel te bewerken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49CE900-3C91-442B-8D78-094ECB07D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2448272" cy="91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3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7DCA4-0EBB-452C-A523-5970542C38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4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514" y="268893"/>
            <a:ext cx="2053871" cy="4070092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1544" y="268893"/>
            <a:ext cx="6032651" cy="4070092"/>
          </a:xfrm>
        </p:spPr>
        <p:txBody>
          <a:bodyPr vert="eaVert"/>
          <a:lstStyle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E7682-D0DA-488C-ABE6-51E2F5D3870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95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91959" indent="-291959">
              <a:buFontTx/>
              <a:buBlip>
                <a:blip r:embed="rId2"/>
              </a:buBlip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059" y="4859388"/>
            <a:ext cx="1129425" cy="357442"/>
          </a:xfrm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71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0" y="3305534"/>
            <a:ext cx="7772944" cy="1021573"/>
          </a:xfrm>
        </p:spPr>
        <p:txBody>
          <a:bodyPr anchor="t"/>
          <a:lstStyle>
            <a:lvl1pPr algn="l">
              <a:defRPr sz="31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180" y="2180292"/>
            <a:ext cx="7772944" cy="1125242"/>
          </a:xfrm>
        </p:spPr>
        <p:txBody>
          <a:bodyPr anchor="b"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1400"/>
            </a:lvl2pPr>
            <a:lvl3pPr marL="715609" indent="0">
              <a:buNone/>
              <a:defRPr sz="1300"/>
            </a:lvl3pPr>
            <a:lvl4pPr marL="1073414" indent="0">
              <a:buNone/>
              <a:defRPr sz="1100"/>
            </a:lvl4pPr>
            <a:lvl5pPr marL="1431219" indent="0">
              <a:buNone/>
              <a:defRPr sz="1100"/>
            </a:lvl5pPr>
            <a:lvl6pPr marL="1789024" indent="0">
              <a:buNone/>
              <a:defRPr sz="1100"/>
            </a:lvl6pPr>
            <a:lvl7pPr marL="2146828" indent="0">
              <a:buNone/>
              <a:defRPr sz="1100"/>
            </a:lvl7pPr>
            <a:lvl8pPr marL="2504633" indent="0">
              <a:buNone/>
              <a:defRPr sz="1100"/>
            </a:lvl8pPr>
            <a:lvl9pPr marL="2862438" indent="0">
              <a:buNone/>
              <a:defRPr sz="11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171F287-6227-4FAF-A31E-2CB8FB265786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4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1544" y="943821"/>
            <a:ext cx="4042583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34446" y="943821"/>
            <a:ext cx="4043939" cy="3395163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200"/>
            </a:lvl1pPr>
            <a:lvl2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/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3D2B-3314-4329-8868-B804A229370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6260"/>
            <a:ext cx="8229057" cy="85743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472" y="1151159"/>
            <a:ext cx="4039868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472" y="1630629"/>
            <a:ext cx="4039868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305" y="1151159"/>
            <a:ext cx="4041224" cy="47947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7805" indent="0">
              <a:buNone/>
              <a:defRPr sz="1600" b="1"/>
            </a:lvl2pPr>
            <a:lvl3pPr marL="715609" indent="0">
              <a:buNone/>
              <a:defRPr sz="1400" b="1"/>
            </a:lvl3pPr>
            <a:lvl4pPr marL="1073414" indent="0">
              <a:buNone/>
              <a:defRPr sz="1300" b="1"/>
            </a:lvl4pPr>
            <a:lvl5pPr marL="1431219" indent="0">
              <a:buNone/>
              <a:defRPr sz="1300" b="1"/>
            </a:lvl5pPr>
            <a:lvl6pPr marL="1789024" indent="0">
              <a:buNone/>
              <a:defRPr sz="1300" b="1"/>
            </a:lvl6pPr>
            <a:lvl7pPr marL="2146828" indent="0">
              <a:buNone/>
              <a:defRPr sz="1300" b="1"/>
            </a:lvl7pPr>
            <a:lvl8pPr marL="2504633" indent="0">
              <a:buNone/>
              <a:defRPr sz="1300" b="1"/>
            </a:lvl8pPr>
            <a:lvl9pPr marL="2862438" indent="0">
              <a:buNone/>
              <a:defRPr sz="13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305" y="1630629"/>
            <a:ext cx="4041224" cy="2964289"/>
          </a:xfrm>
        </p:spPr>
        <p:txBody>
          <a:bodyPr/>
          <a:lstStyle>
            <a:lvl1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05C92-8F69-4B73-B355-94B5937AC6A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303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B12C7-1389-41DE-ABED-FF7D1DBC52B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411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CC852-E4A7-4185-83B3-43E898F27E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8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472" y="205179"/>
            <a:ext cx="3008181" cy="87146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609" y="205179"/>
            <a:ext cx="5110920" cy="4389739"/>
          </a:xfrm>
        </p:spPr>
        <p:txBody>
          <a:bodyPr/>
          <a:lstStyle>
            <a:lvl1pPr marL="291959" indent="-291959">
              <a:buFontTx/>
              <a:buBlip>
                <a:blip r:embed="rId2"/>
              </a:buBlip>
              <a:defRPr sz="25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472" y="1076648"/>
            <a:ext cx="3008181" cy="3518270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C51B-C2BD-4DC3-A013-D353DC8E40E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381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878" y="3600343"/>
            <a:ext cx="5486943" cy="42547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1878" y="460032"/>
            <a:ext cx="5486943" cy="3085236"/>
          </a:xfrm>
        </p:spPr>
        <p:txBody>
          <a:bodyPr/>
          <a:lstStyle>
            <a:lvl1pPr marL="0" indent="0">
              <a:buNone/>
              <a:defRPr sz="2500"/>
            </a:lvl1pPr>
            <a:lvl2pPr marL="357805" indent="0">
              <a:buNone/>
              <a:defRPr sz="2200"/>
            </a:lvl2pPr>
            <a:lvl3pPr marL="715609" indent="0">
              <a:buNone/>
              <a:defRPr sz="1900"/>
            </a:lvl3pPr>
            <a:lvl4pPr marL="1073414" indent="0">
              <a:buNone/>
              <a:defRPr sz="1600"/>
            </a:lvl4pPr>
            <a:lvl5pPr marL="1431219" indent="0">
              <a:buNone/>
              <a:defRPr sz="1600"/>
            </a:lvl5pPr>
            <a:lvl6pPr marL="1789024" indent="0">
              <a:buNone/>
              <a:defRPr sz="1600"/>
            </a:lvl6pPr>
            <a:lvl7pPr marL="2146828" indent="0">
              <a:buNone/>
              <a:defRPr sz="1600"/>
            </a:lvl7pPr>
            <a:lvl8pPr marL="2504633" indent="0">
              <a:buNone/>
              <a:defRPr sz="1600"/>
            </a:lvl8pPr>
            <a:lvl9pPr marL="2862438" indent="0">
              <a:buNone/>
              <a:defRPr sz="16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1878" y="4025817"/>
            <a:ext cx="5486943" cy="603657"/>
          </a:xfrm>
        </p:spPr>
        <p:txBody>
          <a:bodyPr/>
          <a:lstStyle>
            <a:lvl1pPr marL="0" indent="0"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7805" indent="0">
              <a:buNone/>
              <a:defRPr sz="900"/>
            </a:lvl2pPr>
            <a:lvl3pPr marL="715609" indent="0">
              <a:buNone/>
              <a:defRPr sz="800"/>
            </a:lvl3pPr>
            <a:lvl4pPr marL="1073414" indent="0">
              <a:buNone/>
              <a:defRPr sz="700"/>
            </a:lvl4pPr>
            <a:lvl5pPr marL="1431219" indent="0">
              <a:buNone/>
              <a:defRPr sz="700"/>
            </a:lvl5pPr>
            <a:lvl6pPr marL="1789024" indent="0">
              <a:buNone/>
              <a:defRPr sz="700"/>
            </a:lvl6pPr>
            <a:lvl7pPr marL="2146828" indent="0">
              <a:buNone/>
              <a:defRPr sz="700"/>
            </a:lvl7pPr>
            <a:lvl8pPr marL="2504633" indent="0">
              <a:buNone/>
              <a:defRPr sz="700"/>
            </a:lvl8pPr>
            <a:lvl9pPr marL="2862438" indent="0">
              <a:buNone/>
              <a:defRPr sz="700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2DA2A-C3F9-4AAE-A814-691FED89151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24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1544" y="268892"/>
            <a:ext cx="8216840" cy="4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544" y="943821"/>
            <a:ext cx="8216840" cy="339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962" rIns="0" bIns="38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67" y="4683468"/>
            <a:ext cx="2896867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ctr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59" y="4878604"/>
            <a:ext cx="1129425" cy="35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3" tIns="38962" rIns="77923" bIns="38962" numCol="1" anchor="t" anchorCtr="0" compatLnSpc="1">
            <a:prstTxWarp prst="textNoShape">
              <a:avLst/>
            </a:prstTxWarp>
          </a:bodyPr>
          <a:lstStyle>
            <a:lvl1pPr algn="l" defTabSz="778971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6ECF993-442E-42B1-AFF3-536144E5829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138633" y="4678018"/>
            <a:ext cx="8928308" cy="0"/>
          </a:xfrm>
          <a:prstGeom prst="line">
            <a:avLst/>
          </a:prstGeom>
          <a:ln>
            <a:solidFill>
              <a:srgbClr val="78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763978"/>
            <a:ext cx="678517" cy="256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l" defTabSz="778971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357805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6pPr>
      <a:lvl7pPr marL="71560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7pPr>
      <a:lvl8pPr marL="1073414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8pPr>
      <a:lvl9pPr marL="1431219" algn="l" defTabSz="778971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Franklin Gothic Heavy" pitchFamily="34" charset="0"/>
        </a:defRPr>
      </a:lvl9pPr>
    </p:titleStyle>
    <p:bodyStyle>
      <a:lvl1pPr marL="291959" indent="-291959" algn="l" defTabSz="778971" rtl="0" eaLnBrk="0" fontAlgn="base" hangingPunct="0">
        <a:spcBef>
          <a:spcPct val="20000"/>
        </a:spcBef>
        <a:spcAft>
          <a:spcPct val="0"/>
        </a:spcAft>
        <a:buFontTx/>
        <a:buBlip>
          <a:blip r:embed="rId14"/>
        </a:buBlip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3613" indent="-243506" algn="l" defTabSz="778971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974024" indent="-195054" algn="l" defTabSz="778971" rtl="0" eaLnBrk="0" fontAlgn="base" hangingPunct="0">
        <a:spcBef>
          <a:spcPct val="20000"/>
        </a:spcBef>
        <a:spcAft>
          <a:spcPct val="0"/>
        </a:spcAft>
        <a:buChar char="o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364130" indent="-195054" algn="l" defTabSz="77897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1752995" indent="-195054" algn="l" defTabSz="778971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110800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6pPr>
      <a:lvl7pPr marL="246860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7pPr>
      <a:lvl8pPr marL="2826409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8pPr>
      <a:lvl9pPr marL="3184214" indent="-195054" algn="l" defTabSz="778971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805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60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41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19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024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682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4633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2438" algn="l" defTabSz="7156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/>
              <a:t>4K TV en </a:t>
            </a:r>
            <a:r>
              <a:rPr lang="en-US" sz="3400" dirty="0" err="1"/>
              <a:t>vrije</a:t>
            </a:r>
            <a:r>
              <a:rPr lang="en-US" sz="3400" dirty="0"/>
              <a:t> </a:t>
            </a:r>
            <a:r>
              <a:rPr lang="en-US" sz="3400" dirty="0" err="1"/>
              <a:t>keuze</a:t>
            </a:r>
            <a:r>
              <a:rPr lang="en-US" sz="3400" dirty="0"/>
              <a:t> </a:t>
            </a:r>
            <a:r>
              <a:rPr lang="en-US" sz="3400" dirty="0" err="1"/>
              <a:t>internetmodem</a:t>
            </a:r>
            <a:endParaRPr lang="nl-NL" sz="3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nl-NL" sz="1600" dirty="0"/>
              <a:t>Door Peter Nent voor HCC!Noord-Limburg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B30E-85AC-411E-96F5-CCC2F9BF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8B10B3-0D65-40DA-9F87-169440FFF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A7C853-08BF-41F8-B090-56CB21340B89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61963" y="944563"/>
            <a:ext cx="82169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90000"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endParaRPr lang="nl-NL" sz="2400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0" indent="0">
              <a:spcBef>
                <a:spcPct val="20000"/>
              </a:spcBef>
              <a:buClr>
                <a:schemeClr val="hlink"/>
              </a:buClr>
              <a:buSzPct val="90000"/>
              <a:buNone/>
              <a:defRPr/>
            </a:pPr>
            <a:r>
              <a:rPr lang="nl-NL" sz="2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			   Door Peter Nent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EA7E846-3136-4E00-8D1D-F9249214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3638"/>
            <a:ext cx="7180745" cy="8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1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4K TV en vrije keuze internetmodem - agenda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502944" cy="3960440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/>
              <a:t>Een greep uit de belangrijkste zaken:</a:t>
            </a:r>
          </a:p>
          <a:p>
            <a:r>
              <a:rPr lang="nl-NL" sz="2400" dirty="0"/>
              <a:t>ACM - Beleidsregel Handhaving Besluit Eindapparaten</a:t>
            </a:r>
          </a:p>
          <a:p>
            <a:r>
              <a:rPr lang="nl-NL" sz="2400" dirty="0"/>
              <a:t>Vrije keuze Internetmodem/router, sinds 28-01 bij alle providers (KPN, Ziggo, Delta, etc.)</a:t>
            </a:r>
          </a:p>
          <a:p>
            <a:r>
              <a:rPr lang="nl-NL" sz="2400" dirty="0"/>
              <a:t>Bij TV: alléén DVB-C gereguleerd, IPTV, etc.: N.V.T.</a:t>
            </a:r>
          </a:p>
          <a:p>
            <a:r>
              <a:rPr lang="nl-NL" sz="2400" dirty="0"/>
              <a:t>4K TV Ziggo sinds 28-01 – alléén DVB-C (CI+ kaart)</a:t>
            </a:r>
          </a:p>
          <a:p>
            <a:r>
              <a:rPr lang="nl-NL" sz="2400" dirty="0"/>
              <a:t>4K definities</a:t>
            </a:r>
          </a:p>
          <a:p>
            <a:r>
              <a:rPr lang="nl-NL" sz="2400" dirty="0"/>
              <a:t>Alternatieven van DVB-C en IPTV van providers</a:t>
            </a:r>
          </a:p>
          <a:p>
            <a:r>
              <a:rPr lang="nl-NL" sz="2400" dirty="0"/>
              <a:t>Vragen 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E7320736-BAE3-4ED3-A18B-CD8DDC12E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2427734"/>
            <a:ext cx="2197609" cy="1563638"/>
          </a:xfrm>
          <a:prstGeom prst="rect">
            <a:avLst/>
          </a:prstGeom>
          <a:noFill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ACM - Beleidsregel Handhaving Besluit Eindapparaten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7638848" cy="3395163"/>
          </a:xfrm>
        </p:spPr>
        <p:txBody>
          <a:bodyPr/>
          <a:lstStyle/>
          <a:p>
            <a:r>
              <a:rPr lang="nl-NL" sz="2400" dirty="0"/>
              <a:t>Beleidsregel Handhaving Besluit Eindapparaten</a:t>
            </a:r>
          </a:p>
          <a:p>
            <a:r>
              <a:rPr lang="nl-NL" sz="1800" dirty="0"/>
              <a:t>Providers zoals KPN, Delta, </a:t>
            </a:r>
            <a:r>
              <a:rPr lang="nl-NL" sz="1800" dirty="0" err="1"/>
              <a:t>Ziggo,etc</a:t>
            </a:r>
            <a:r>
              <a:rPr lang="nl-NL" sz="1800" dirty="0"/>
              <a:t>. moeten van toezichthouder Autoriteit Consument &amp; Markt in het kader van de invoering van de Beleidsregel Handhaving Besluit Eindapparaten alle kanalen die in DVB-C uitzendnorm worden aangeboden ook beschikbaar te stellen op vrije, door de consument zelf gekozen, hardware. (27-07-2021) </a:t>
            </a:r>
          </a:p>
          <a:p>
            <a:r>
              <a:rPr lang="nl-NL" sz="1800" dirty="0"/>
              <a:t>In de praktijk betekent dit dat alle in DVB-C gedistribueerde</a:t>
            </a:r>
            <a:br>
              <a:rPr lang="nl-NL" sz="1800" dirty="0"/>
            </a:br>
            <a:r>
              <a:rPr lang="nl-NL" sz="1800" dirty="0"/>
              <a:t>zenders ook bij gebruik van een CI+ module zichtbaar </a:t>
            </a:r>
            <a:br>
              <a:rPr lang="nl-NL" sz="1800" dirty="0"/>
            </a:br>
            <a:r>
              <a:rPr lang="nl-NL" sz="1800" dirty="0"/>
              <a:t>dienen te zijn.</a:t>
            </a:r>
          </a:p>
          <a:p>
            <a:r>
              <a:rPr lang="nl-NL" sz="1800" dirty="0"/>
              <a:t>Uitgesloten van deze regel zijn streaming- en IPTV-diensten zoals via een </a:t>
            </a:r>
            <a:r>
              <a:rPr lang="nl-NL" sz="1800" dirty="0" err="1"/>
              <a:t>mediabox</a:t>
            </a:r>
            <a:r>
              <a:rPr lang="nl-NL" sz="1800" dirty="0"/>
              <a:t>/Next box aangeboden IPTV.</a:t>
            </a:r>
          </a:p>
          <a:p>
            <a:pPr marL="0" indent="0">
              <a:buNone/>
            </a:pPr>
            <a:endParaRPr lang="nl-NL" sz="16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pic>
        <p:nvPicPr>
          <p:cNvPr id="1038" name="Picture 14" descr="Beleidsregel handhaving besluit eindapparaten">
            <a:extLst>
              <a:ext uri="{FF2B5EF4-FFF2-40B4-BE49-F238E27FC236}">
                <a16:creationId xmlns:a16="http://schemas.microsoft.com/office/drawing/2014/main" id="{8F3B8C55-2B6C-4BBF-838B-7C2BAA36F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40197"/>
            <a:ext cx="1835696" cy="88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294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t is een router? En het verschil met een modem">
            <a:extLst>
              <a:ext uri="{FF2B5EF4-FFF2-40B4-BE49-F238E27FC236}">
                <a16:creationId xmlns:a16="http://schemas.microsoft.com/office/drawing/2014/main" id="{4189B7FA-6D1D-4B9F-A7BC-F1102DF56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60" y="267495"/>
            <a:ext cx="1854282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Vrije </a:t>
            </a:r>
            <a:r>
              <a:rPr lang="nl-NL" dirty="0" err="1"/>
              <a:t>InternetModem</a:t>
            </a:r>
            <a:r>
              <a:rPr lang="nl-NL" dirty="0"/>
              <a:t>/Router keuze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771550"/>
            <a:ext cx="8216840" cy="3860177"/>
          </a:xfrm>
        </p:spPr>
        <p:txBody>
          <a:bodyPr/>
          <a:lstStyle/>
          <a:p>
            <a:r>
              <a:rPr lang="nl-NL" sz="2400" dirty="0"/>
              <a:t>Als consument mag je vanaf 28-01-2022 een</a:t>
            </a:r>
            <a:br>
              <a:rPr lang="nl-NL" sz="2400" dirty="0"/>
            </a:br>
            <a:r>
              <a:rPr lang="nl-NL" sz="2400" dirty="0"/>
              <a:t>ander modem gebruiken dan dat van je eigen internetprovider:</a:t>
            </a:r>
          </a:p>
          <a:p>
            <a:r>
              <a:rPr lang="nl-NL" sz="1800" dirty="0"/>
              <a:t>De ACM heeft hiervoor nieuwe regels opgesteld voor ALLE providers. </a:t>
            </a:r>
          </a:p>
          <a:p>
            <a:r>
              <a:rPr lang="nl-NL" sz="1800" dirty="0"/>
              <a:t>Je kunt hierdoor als consument kiezen voor een uitgebreider of beter modem.</a:t>
            </a:r>
          </a:p>
          <a:p>
            <a:r>
              <a:rPr lang="nl-NL" sz="1800" dirty="0"/>
              <a:t>Maar weet wel waar je aan begint: </a:t>
            </a:r>
            <a:r>
              <a:rPr lang="nl-NL" sz="1800" b="1" dirty="0"/>
              <a:t>je bent zelf verantwoordelijk voor de installatie en onderhoud</a:t>
            </a:r>
            <a:r>
              <a:rPr lang="nl-NL" sz="1800" dirty="0"/>
              <a:t>.</a:t>
            </a:r>
          </a:p>
          <a:p>
            <a:r>
              <a:rPr lang="nl-NL" sz="1800" dirty="0"/>
              <a:t>Zelf je eigen internetmodem/router configureren, bij problemen zal Ziggo je verwijzing naar het Ziggo forum en alle informatie hierover van Ziggo. De supportdesk zal je NIET helpen met je eigen internetmodem/router, maar zal dat wel doen met HUN bruikleen internetmodem/router die je dus zorgvuldig hiervoor dient te bewaren voor dit soort doeleinden.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92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26407-C9D7-41E4-A887-6755E249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4K TV Ziggo sinds 28-01 – alléén DVB-C (CI+ kaart)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106D1A-CAAB-4053-B9CB-7E89BEE7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943821"/>
            <a:ext cx="8502944" cy="3395163"/>
          </a:xfrm>
        </p:spPr>
        <p:txBody>
          <a:bodyPr/>
          <a:lstStyle/>
          <a:p>
            <a:pPr marL="0" indent="0">
              <a:buNone/>
            </a:pPr>
            <a:r>
              <a:rPr lang="nl-NL" sz="1800" dirty="0"/>
              <a:t>4K bij Ziggo TV – DVB-C: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Ziggo Sport 4K </a:t>
            </a:r>
            <a:r>
              <a:rPr lang="nl-NL" sz="1400" dirty="0"/>
              <a:t>- sinds 28-01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Eurosport 4K </a:t>
            </a:r>
            <a:r>
              <a:rPr lang="nl-NL" sz="1400" dirty="0"/>
              <a:t>- vanaf 04-02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ESPN UHD </a:t>
            </a:r>
            <a:r>
              <a:rPr lang="nl-NL" sz="1400" dirty="0"/>
              <a:t>- sinds 28-01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dirty="0"/>
              <a:t>Overige</a:t>
            </a:r>
            <a:r>
              <a:rPr lang="nl-NL" sz="1400" dirty="0"/>
              <a:t> – </a:t>
            </a:r>
            <a:r>
              <a:rPr lang="nl-NL" sz="1400" dirty="0" err="1"/>
              <a:t>n.n.b</a:t>
            </a:r>
            <a:r>
              <a:rPr lang="nl-NL" sz="1400" dirty="0"/>
              <a:t>.</a:t>
            </a:r>
          </a:p>
          <a:p>
            <a:pPr marL="0" indent="0">
              <a:buNone/>
            </a:pPr>
            <a:r>
              <a:rPr lang="nl-NL" sz="1400" u="sng" dirty="0" err="1"/>
              <a:t>Note</a:t>
            </a:r>
            <a:r>
              <a:rPr lang="nl-NL" sz="1400" u="sng" dirty="0"/>
              <a:t>: </a:t>
            </a:r>
            <a:br>
              <a:rPr lang="nl-NL" sz="1400" dirty="0"/>
            </a:br>
            <a:r>
              <a:rPr lang="nl-NL" sz="1400" dirty="0"/>
              <a:t>4K bij Ziggo (nog) niet via </a:t>
            </a:r>
            <a:r>
              <a:rPr lang="nl-NL" sz="1400" dirty="0" err="1"/>
              <a:t>mediabox</a:t>
            </a:r>
            <a:r>
              <a:rPr lang="nl-NL" sz="1400" dirty="0"/>
              <a:t>/Next, </a:t>
            </a:r>
            <a:br>
              <a:rPr lang="nl-NL" sz="1400" dirty="0"/>
            </a:br>
            <a:r>
              <a:rPr lang="nl-NL" sz="1400" dirty="0"/>
              <a:t>alléén via DVB-C en CI+ betaalkaart</a:t>
            </a:r>
          </a:p>
          <a:p>
            <a:pPr marL="0" indent="0">
              <a:buNone/>
            </a:pPr>
            <a:endParaRPr lang="nl-NL" sz="14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EAC25-005F-4358-B168-F3EFFD6D79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61C0AFE-2D85-49EA-8839-727B11BB8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944632"/>
            <a:ext cx="4869257" cy="2792706"/>
          </a:xfrm>
          <a:prstGeom prst="rect">
            <a:avLst/>
          </a:prstGeom>
        </p:spPr>
      </p:pic>
      <p:pic>
        <p:nvPicPr>
          <p:cNvPr id="3074" name="Picture 2" descr="Ziggo Mediabox Next Review - Tweakers">
            <a:extLst>
              <a:ext uri="{FF2B5EF4-FFF2-40B4-BE49-F238E27FC236}">
                <a16:creationId xmlns:a16="http://schemas.microsoft.com/office/drawing/2014/main" id="{1A08951A-33D6-4100-B779-2099ECB70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19831"/>
            <a:ext cx="1935162" cy="12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7F7219A-7D0C-45A3-B6D6-94994E404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3495703"/>
            <a:ext cx="1152128" cy="7358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429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6601A-1A2E-4A5E-8073-E1E16A045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Ziggo Sport 4K</a:t>
            </a:r>
            <a:br>
              <a:rPr lang="nl-NL" dirty="0"/>
            </a:br>
            <a:r>
              <a:rPr lang="nl-NL" dirty="0"/>
              <a:t>voorbeeld: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DD011CF1-5A0D-431C-A5C0-6AE9E21DE5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776" y="195486"/>
            <a:ext cx="5616624" cy="4493300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6FA6C94-06F3-43E0-9822-0B6A10AFDE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1926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CI+ met Ziggo betaalkaart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8CB6E0D-61D3-44E7-9844-B2F68ED3AF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2731" y="944563"/>
            <a:ext cx="4175363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91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4K definities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673849"/>
            <a:ext cx="8286920" cy="3986133"/>
          </a:xfrm>
        </p:spPr>
        <p:txBody>
          <a:bodyPr/>
          <a:lstStyle/>
          <a:p>
            <a:r>
              <a:rPr lang="nl-NL" sz="2400" dirty="0"/>
              <a:t>Video 4K/UHD </a:t>
            </a:r>
          </a:p>
          <a:p>
            <a:pPr lvl="1"/>
            <a:r>
              <a:rPr lang="nl-NL" sz="1800" dirty="0"/>
              <a:t>3860 x 2160 resolutie, meestal in HVEC H.265 compressie en dus ca. 20-50Mbps bandbreedte, </a:t>
            </a:r>
          </a:p>
          <a:p>
            <a:pPr lvl="1"/>
            <a:r>
              <a:rPr lang="nl-NL" sz="1800" dirty="0"/>
              <a:t>HDR (high </a:t>
            </a:r>
            <a:r>
              <a:rPr lang="nl-NL" sz="1800" dirty="0" err="1"/>
              <a:t>dynamic</a:t>
            </a:r>
            <a:r>
              <a:rPr lang="nl-NL" sz="1800" dirty="0"/>
              <a:t> range) – HDR10 of HDR10+</a:t>
            </a:r>
          </a:p>
          <a:p>
            <a:pPr lvl="1"/>
            <a:r>
              <a:rPr lang="nl-NL" sz="1800" dirty="0"/>
              <a:t>HDCP beveiliging</a:t>
            </a:r>
          </a:p>
          <a:p>
            <a:r>
              <a:rPr lang="nl-NL" sz="2400" dirty="0"/>
              <a:t>Geluid</a:t>
            </a:r>
            <a:endParaRPr lang="es-ES" sz="2400" dirty="0"/>
          </a:p>
          <a:p>
            <a:pPr lvl="1"/>
            <a:r>
              <a:rPr lang="es-ES" sz="1800" dirty="0"/>
              <a:t>High-Res Audio en Dolby </a:t>
            </a:r>
            <a:r>
              <a:rPr lang="es-ES" sz="1800" dirty="0" err="1"/>
              <a:t>Atmos</a:t>
            </a:r>
            <a:r>
              <a:rPr lang="es-ES" sz="1800" dirty="0"/>
              <a:t> (7.1.4)</a:t>
            </a:r>
          </a:p>
          <a:p>
            <a:pPr lvl="1"/>
            <a:r>
              <a:rPr lang="es-ES" sz="1800" dirty="0" err="1"/>
              <a:t>Goede</a:t>
            </a:r>
            <a:r>
              <a:rPr lang="es-ES" sz="1800" dirty="0"/>
              <a:t> </a:t>
            </a:r>
            <a:r>
              <a:rPr lang="es-ES" sz="1800" dirty="0" err="1"/>
              <a:t>geluidsinstallatie</a:t>
            </a:r>
            <a:r>
              <a:rPr lang="es-ES" sz="1800" dirty="0"/>
              <a:t> (</a:t>
            </a:r>
            <a:r>
              <a:rPr lang="es-ES" sz="1800" dirty="0" err="1"/>
              <a:t>beter</a:t>
            </a:r>
            <a:r>
              <a:rPr lang="es-ES" sz="1800" dirty="0"/>
              <a:t> </a:t>
            </a:r>
            <a:r>
              <a:rPr lang="es-ES" sz="1800" dirty="0" err="1"/>
              <a:t>géén</a:t>
            </a:r>
            <a:r>
              <a:rPr lang="es-ES" sz="1800" dirty="0"/>
              <a:t> </a:t>
            </a:r>
            <a:r>
              <a:rPr lang="es-ES" sz="1800" dirty="0" err="1"/>
              <a:t>soundbar</a:t>
            </a:r>
            <a:r>
              <a:rPr lang="es-ES" sz="1800" dirty="0"/>
              <a:t>, </a:t>
            </a:r>
            <a:r>
              <a:rPr lang="es-ES" sz="1800" dirty="0" err="1"/>
              <a:t>hiermee</a:t>
            </a:r>
            <a:r>
              <a:rPr lang="es-ES" sz="1800" dirty="0"/>
              <a:t> </a:t>
            </a:r>
            <a:r>
              <a:rPr lang="es-ES" sz="1800" dirty="0" err="1"/>
              <a:t>komt</a:t>
            </a:r>
            <a:r>
              <a:rPr lang="es-ES" sz="1800" dirty="0"/>
              <a:t> </a:t>
            </a:r>
            <a:r>
              <a:rPr lang="es-ES" sz="1800" dirty="0" err="1"/>
              <a:t>het</a:t>
            </a:r>
            <a:r>
              <a:rPr lang="es-ES" sz="1800" dirty="0"/>
              <a:t> </a:t>
            </a:r>
            <a:r>
              <a:rPr lang="es-ES" sz="1800" dirty="0" err="1"/>
              <a:t>geluid</a:t>
            </a:r>
            <a:r>
              <a:rPr lang="es-ES" sz="1800" dirty="0"/>
              <a:t> </a:t>
            </a:r>
            <a:r>
              <a:rPr lang="es-ES" sz="1800" dirty="0" err="1"/>
              <a:t>niet</a:t>
            </a:r>
            <a:r>
              <a:rPr lang="es-ES" sz="1800" dirty="0"/>
              <a:t> </a:t>
            </a:r>
            <a:r>
              <a:rPr lang="es-ES" sz="1800" dirty="0" err="1"/>
              <a:t>tot</a:t>
            </a:r>
            <a:r>
              <a:rPr lang="es-ES" sz="1800" dirty="0"/>
              <a:t> </a:t>
            </a:r>
            <a:r>
              <a:rPr lang="es-ES" sz="1800" dirty="0" err="1"/>
              <a:t>z’n</a:t>
            </a:r>
            <a:r>
              <a:rPr lang="es-ES" sz="1800" dirty="0"/>
              <a:t> </a:t>
            </a:r>
            <a:r>
              <a:rPr lang="es-ES" sz="1800" dirty="0" err="1"/>
              <a:t>recht</a:t>
            </a:r>
            <a:r>
              <a:rPr lang="es-ES" sz="1800" dirty="0"/>
              <a:t>)</a:t>
            </a:r>
          </a:p>
          <a:p>
            <a:r>
              <a:rPr lang="es-ES" sz="2400" dirty="0" err="1"/>
              <a:t>Ondertiteling</a:t>
            </a:r>
            <a:endParaRPr lang="es-ES" sz="2400" dirty="0"/>
          </a:p>
          <a:p>
            <a:r>
              <a:rPr lang="es-ES" sz="2400" dirty="0"/>
              <a:t>EPG (</a:t>
            </a:r>
            <a:r>
              <a:rPr lang="es-ES" sz="2400" dirty="0" err="1"/>
              <a:t>Elektronische</a:t>
            </a:r>
            <a:r>
              <a:rPr lang="es-ES" sz="2400" dirty="0"/>
              <a:t> </a:t>
            </a:r>
            <a:r>
              <a:rPr lang="es-ES" sz="2400" dirty="0" err="1"/>
              <a:t>Programma</a:t>
            </a:r>
            <a:r>
              <a:rPr lang="es-ES" sz="2400" dirty="0"/>
              <a:t> </a:t>
            </a:r>
            <a:r>
              <a:rPr lang="es-ES" sz="2400" dirty="0" err="1"/>
              <a:t>Gids</a:t>
            </a:r>
            <a:r>
              <a:rPr lang="es-ES" sz="2400" dirty="0"/>
              <a:t>)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199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E210-13B5-443E-9164-86007B34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Alternatieven van DVB-C en IPTV van providers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526BA1-0876-401B-8F71-DA47395DA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44" y="673849"/>
            <a:ext cx="8286920" cy="3986133"/>
          </a:xfrm>
        </p:spPr>
        <p:txBody>
          <a:bodyPr/>
          <a:lstStyle/>
          <a:p>
            <a:r>
              <a:rPr lang="nl-NL" sz="2400" dirty="0"/>
              <a:t>IPTV via Provider: bijv. KPN, Delta en Ziggo-Next</a:t>
            </a:r>
          </a:p>
          <a:p>
            <a:r>
              <a:rPr lang="nl-NL" sz="2400" dirty="0"/>
              <a:t>Streaming in 4K/UHD bekende streamingdiensten: </a:t>
            </a:r>
          </a:p>
          <a:p>
            <a:pPr lvl="1"/>
            <a:r>
              <a:rPr lang="nl-NL" sz="1600" dirty="0" err="1"/>
              <a:t>Netflix</a:t>
            </a:r>
            <a:r>
              <a:rPr lang="nl-NL" sz="1600" dirty="0"/>
              <a:t>, Videoland, Disney+, Amazon - Prime Video, </a:t>
            </a:r>
            <a:br>
              <a:rPr lang="nl-NL" sz="1600" dirty="0"/>
            </a:br>
            <a:r>
              <a:rPr lang="nl-NL" sz="1600" dirty="0"/>
              <a:t>Pathé Thuis, Discovery+, </a:t>
            </a:r>
            <a:r>
              <a:rPr lang="nl-NL" sz="1600" dirty="0" err="1"/>
              <a:t>Youtube</a:t>
            </a:r>
            <a:r>
              <a:rPr lang="nl-NL" sz="1600" dirty="0"/>
              <a:t>, Film1, HBO, </a:t>
            </a:r>
            <a:r>
              <a:rPr lang="nl-NL" sz="1600" dirty="0" err="1"/>
              <a:t>NLziet</a:t>
            </a:r>
            <a:r>
              <a:rPr lang="nl-NL" sz="1600" dirty="0"/>
              <a:t>,</a:t>
            </a:r>
            <a:br>
              <a:rPr lang="nl-NL" sz="1600" dirty="0"/>
            </a:br>
            <a:r>
              <a:rPr lang="nl-NL" sz="1600" dirty="0"/>
              <a:t>NPO plus, Apple-TV, Kijk, Thuis, </a:t>
            </a:r>
            <a:r>
              <a:rPr lang="nl-NL" sz="1600" dirty="0" err="1"/>
              <a:t>Viaplay</a:t>
            </a:r>
            <a:r>
              <a:rPr lang="nl-NL" sz="1600" dirty="0"/>
              <a:t>/NENT, etc.: </a:t>
            </a:r>
          </a:p>
          <a:p>
            <a:pPr lvl="1"/>
            <a:r>
              <a:rPr lang="nl-NL" sz="1600" dirty="0"/>
              <a:t>Vrijwel alléén films, documentaires en series, (nog) </a:t>
            </a:r>
            <a:br>
              <a:rPr lang="nl-NL" sz="1600" dirty="0"/>
            </a:br>
            <a:r>
              <a:rPr lang="nl-NL" sz="1600" dirty="0"/>
              <a:t>geen lineair (komt via </a:t>
            </a:r>
            <a:r>
              <a:rPr lang="nl-NL" sz="1600" dirty="0" err="1"/>
              <a:t>Viaplay</a:t>
            </a:r>
            <a:r>
              <a:rPr lang="nl-NL" sz="1600" dirty="0"/>
              <a:t>/NENT)</a:t>
            </a:r>
          </a:p>
          <a:p>
            <a:pPr lvl="1"/>
            <a:r>
              <a:rPr lang="nl-NL" sz="1600" dirty="0"/>
              <a:t>Geluid nu nog in HDR, soms reeds HDR10+ </a:t>
            </a:r>
          </a:p>
          <a:p>
            <a:pPr lvl="1"/>
            <a:r>
              <a:rPr lang="nl-NL" sz="1600" dirty="0"/>
              <a:t>Met behulp van Chromecast/Google-TV, Apple-TV, Nvidia </a:t>
            </a:r>
            <a:r>
              <a:rPr lang="nl-NL" sz="1600" dirty="0" err="1"/>
              <a:t>Shield</a:t>
            </a:r>
            <a:r>
              <a:rPr lang="nl-NL" sz="1600" dirty="0"/>
              <a:t> of IPTV ‘free’: mediakastje of </a:t>
            </a:r>
            <a:r>
              <a:rPr lang="nl-NL" sz="1600" dirty="0" err="1"/>
              <a:t>Kodi</a:t>
            </a:r>
            <a:r>
              <a:rPr lang="nl-NL" sz="1600" dirty="0"/>
              <a:t>, ed. via IPTV abonnement</a:t>
            </a:r>
          </a:p>
          <a:p>
            <a:pPr lvl="1"/>
            <a:r>
              <a:rPr lang="nl-NL" sz="1600" dirty="0"/>
              <a:t>Sterk versnipperd, geen universele GUI, erg op winst gericht i.p.v. klant, eenzijdig en licentiegericht ingedeeld</a:t>
            </a:r>
          </a:p>
          <a:p>
            <a:r>
              <a:rPr lang="nl-NL" sz="2400" dirty="0"/>
              <a:t>Blu-Ray disks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EB4DAB-9EE9-4459-87CD-24CE1F61F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2D3366-8204-49F3-9817-AD0786795975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pic>
        <p:nvPicPr>
          <p:cNvPr id="5122" name="Picture 2" descr="Apps van streamingdiensten op een tv">
            <a:extLst>
              <a:ext uri="{FF2B5EF4-FFF2-40B4-BE49-F238E27FC236}">
                <a16:creationId xmlns:a16="http://schemas.microsoft.com/office/drawing/2014/main" id="{9C9BF6FE-BD0A-4A09-8260-EC50A7854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63638"/>
            <a:ext cx="2314588" cy="185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26580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">
  <a:themeElements>
    <a:clrScheme name="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645</Words>
  <Application>Microsoft Office PowerPoint</Application>
  <PresentationFormat>Diavoorstelling (16:9)</PresentationFormat>
  <Paragraphs>66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Franklin Gothic Heavy</vt:lpstr>
      <vt:lpstr>Verdana</vt:lpstr>
      <vt:lpstr>Presentatie</vt:lpstr>
      <vt:lpstr>4K TV en vrije keuze internetmodem</vt:lpstr>
      <vt:lpstr>4K TV en vrije keuze internetmodem - agenda</vt:lpstr>
      <vt:lpstr>ACM - Beleidsregel Handhaving Besluit Eindapparaten</vt:lpstr>
      <vt:lpstr>Vrije InternetModem/Router keuze</vt:lpstr>
      <vt:lpstr>4K TV Ziggo sinds 28-01 – alléén DVB-C (CI+ kaart)</vt:lpstr>
      <vt:lpstr>Ziggo Sport 4K voorbeeld:</vt:lpstr>
      <vt:lpstr>CI+ met Ziggo betaalkaart</vt:lpstr>
      <vt:lpstr>4K definities</vt:lpstr>
      <vt:lpstr>Alternatieven van DVB-C en IPTV van providers</vt:lpstr>
      <vt:lpstr>Vragen ?</vt:lpstr>
    </vt:vector>
  </TitlesOfParts>
  <Company>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fkroes</dc:creator>
  <cp:lastModifiedBy>Webmaster - WSV de Maas Venlo</cp:lastModifiedBy>
  <cp:revision>40</cp:revision>
  <dcterms:created xsi:type="dcterms:W3CDTF">2007-10-22T07:34:34Z</dcterms:created>
  <dcterms:modified xsi:type="dcterms:W3CDTF">2022-02-01T16:57:15Z</dcterms:modified>
</cp:coreProperties>
</file>