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6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1" r:id="rId13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35780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71560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073414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43121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1789024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14682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2504633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286243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1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45" d="100"/>
          <a:sy n="145" d="100"/>
        </p:scale>
        <p:origin x="633" y="51"/>
      </p:cViewPr>
      <p:guideLst>
        <p:guide orient="horz" pos="162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82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0804B-5CF1-40DE-8BB4-94C23F528AA8}" type="datetimeFigureOut">
              <a:rPr lang="nl-NL" smtClean="0"/>
              <a:t>3-1-2022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F4347-D19E-4D53-B13F-5DA9059B918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092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96720B4-F167-4421-A8A6-B3EEED21F3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199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35780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71560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07341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43121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1789024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682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4633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243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8884" y="1613351"/>
            <a:ext cx="6643518" cy="1349858"/>
          </a:xfrm>
        </p:spPr>
        <p:txBody>
          <a:bodyPr/>
          <a:lstStyle>
            <a:lvl1pPr algn="ctr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te bewerken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8884" y="3118713"/>
            <a:ext cx="6643518" cy="628494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van de modelondertitel te bewerken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49CE900-3C91-442B-8D78-094ECB07D4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510"/>
            <a:ext cx="2448272" cy="91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3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7DCA4-0EBB-452C-A523-5970542C389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34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4514" y="268893"/>
            <a:ext cx="2053871" cy="4070092"/>
          </a:xfrm>
        </p:spPr>
        <p:txBody>
          <a:bodyPr vert="eaVert"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1544" y="268893"/>
            <a:ext cx="6032651" cy="4070092"/>
          </a:xfrm>
        </p:spPr>
        <p:txBody>
          <a:bodyPr vert="eaVert"/>
          <a:lstStyle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7682-D0DA-488C-ABE6-51E2F5D3870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095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91959" indent="-291959">
              <a:buFontTx/>
              <a:buBlip>
                <a:blip r:embed="rId2"/>
              </a:buBlip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059" y="4859388"/>
            <a:ext cx="1129425" cy="357442"/>
          </a:xfrm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071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0" y="3305534"/>
            <a:ext cx="7772944" cy="1021573"/>
          </a:xfrm>
        </p:spPr>
        <p:txBody>
          <a:bodyPr anchor="t"/>
          <a:lstStyle>
            <a:lvl1pPr algn="l">
              <a:defRPr sz="31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180" y="2180292"/>
            <a:ext cx="7772944" cy="1125242"/>
          </a:xfrm>
        </p:spPr>
        <p:txBody>
          <a:bodyPr anchor="b"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1400"/>
            </a:lvl2pPr>
            <a:lvl3pPr marL="715609" indent="0">
              <a:buNone/>
              <a:defRPr sz="1300"/>
            </a:lvl3pPr>
            <a:lvl4pPr marL="1073414" indent="0">
              <a:buNone/>
              <a:defRPr sz="1100"/>
            </a:lvl4pPr>
            <a:lvl5pPr marL="1431219" indent="0">
              <a:buNone/>
              <a:defRPr sz="1100"/>
            </a:lvl5pPr>
            <a:lvl6pPr marL="1789024" indent="0">
              <a:buNone/>
              <a:defRPr sz="1100"/>
            </a:lvl6pPr>
            <a:lvl7pPr marL="2146828" indent="0">
              <a:buNone/>
              <a:defRPr sz="1100"/>
            </a:lvl7pPr>
            <a:lvl8pPr marL="2504633" indent="0">
              <a:buNone/>
              <a:defRPr sz="1100"/>
            </a:lvl8pPr>
            <a:lvl9pPr marL="2862438" indent="0">
              <a:buNone/>
              <a:defRPr sz="11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4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1544" y="943821"/>
            <a:ext cx="4042583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34446" y="943821"/>
            <a:ext cx="4043939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/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3D2B-3314-4329-8868-B804A229370B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6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6260"/>
            <a:ext cx="8229057" cy="85743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472" y="1151159"/>
            <a:ext cx="4039868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472" y="1630629"/>
            <a:ext cx="4039868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305" y="1151159"/>
            <a:ext cx="4041224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305" y="1630629"/>
            <a:ext cx="4041224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05C92-8F69-4B73-B355-94B5937AC6A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303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B12C7-1389-41DE-ABED-FF7D1DBC52B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41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CC852-E4A7-4185-83B3-43E898F27EE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889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5179"/>
            <a:ext cx="3008181" cy="87146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609" y="205179"/>
            <a:ext cx="5110920" cy="4389739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472" y="1076648"/>
            <a:ext cx="3008181" cy="3518270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8C51B-C2BD-4DC3-A013-D353DC8E40E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381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878" y="3600343"/>
            <a:ext cx="5486943" cy="42547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1878" y="460032"/>
            <a:ext cx="5486943" cy="3085236"/>
          </a:xfrm>
        </p:spPr>
        <p:txBody>
          <a:bodyPr/>
          <a:lstStyle>
            <a:lvl1pPr marL="0" indent="0">
              <a:buNone/>
              <a:defRPr sz="2500"/>
            </a:lvl1pPr>
            <a:lvl2pPr marL="357805" indent="0">
              <a:buNone/>
              <a:defRPr sz="2200"/>
            </a:lvl2pPr>
            <a:lvl3pPr marL="715609" indent="0">
              <a:buNone/>
              <a:defRPr sz="1900"/>
            </a:lvl3pPr>
            <a:lvl4pPr marL="1073414" indent="0">
              <a:buNone/>
              <a:defRPr sz="1600"/>
            </a:lvl4pPr>
            <a:lvl5pPr marL="1431219" indent="0">
              <a:buNone/>
              <a:defRPr sz="1600"/>
            </a:lvl5pPr>
            <a:lvl6pPr marL="1789024" indent="0">
              <a:buNone/>
              <a:defRPr sz="1600"/>
            </a:lvl6pPr>
            <a:lvl7pPr marL="2146828" indent="0">
              <a:buNone/>
              <a:defRPr sz="1600"/>
            </a:lvl7pPr>
            <a:lvl8pPr marL="2504633" indent="0">
              <a:buNone/>
              <a:defRPr sz="1600"/>
            </a:lvl8pPr>
            <a:lvl9pPr marL="2862438" indent="0">
              <a:buNone/>
              <a:defRPr sz="16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1878" y="4025817"/>
            <a:ext cx="5486943" cy="603657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2DA2A-C3F9-4AAE-A814-691FED89151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242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1544" y="268892"/>
            <a:ext cx="8216840" cy="40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544" y="943821"/>
            <a:ext cx="8216840" cy="33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567" y="4683468"/>
            <a:ext cx="2896867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ctr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59" y="4878604"/>
            <a:ext cx="1129425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l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6ECF993-442E-42B1-AFF3-536144E58297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138633" y="4678018"/>
            <a:ext cx="8928308" cy="0"/>
          </a:xfrm>
          <a:prstGeom prst="line">
            <a:avLst/>
          </a:prstGeom>
          <a:ln>
            <a:solidFill>
              <a:srgbClr val="78C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763978"/>
            <a:ext cx="678517" cy="256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357805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6pPr>
      <a:lvl7pPr marL="71560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7pPr>
      <a:lvl8pPr marL="1073414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8pPr>
      <a:lvl9pPr marL="143121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9pPr>
    </p:titleStyle>
    <p:bodyStyle>
      <a:lvl1pPr marL="291959" indent="-291959" algn="l" defTabSz="778971" rtl="0" eaLnBrk="0" fontAlgn="base" hangingPunct="0">
        <a:spcBef>
          <a:spcPct val="20000"/>
        </a:spcBef>
        <a:spcAft>
          <a:spcPct val="0"/>
        </a:spcAft>
        <a:buFontTx/>
        <a:buBlip>
          <a:blip r:embed="rId14"/>
        </a:buBlip>
        <a:defRPr sz="28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3613" indent="-243506" algn="l" defTabSz="778971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974024" indent="-195054" algn="l" defTabSz="778971" rtl="0" eaLnBrk="0" fontAlgn="base" hangingPunct="0">
        <a:spcBef>
          <a:spcPct val="20000"/>
        </a:spcBef>
        <a:spcAft>
          <a:spcPct val="0"/>
        </a:spcAft>
        <a:buChar char="o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364130" indent="-195054" algn="l" defTabSz="77897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752995" indent="-195054" algn="l" defTabSz="778971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110800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6pPr>
      <a:lvl7pPr marL="246860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7pPr>
      <a:lvl8pPr marL="2826409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8pPr>
      <a:lvl9pPr marL="318421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805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560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341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121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902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4682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4633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243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400" dirty="0" err="1"/>
              <a:t>Webbeveiliging</a:t>
            </a:r>
            <a:endParaRPr lang="nl-NL" sz="34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nl-NL" sz="1600" dirty="0"/>
              <a:t>Door Peter Nent voor HCC!Noord-Limburg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Instant messaging – WhatsApp, Telegram, Skype, Teams, </a:t>
            </a:r>
            <a:r>
              <a:rPr lang="nl-NL" dirty="0" err="1"/>
              <a:t>Jitsi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8430936" cy="3395163"/>
          </a:xfrm>
        </p:spPr>
        <p:txBody>
          <a:bodyPr/>
          <a:lstStyle/>
          <a:p>
            <a:pPr marL="0" indent="0">
              <a:buNone/>
            </a:pPr>
            <a:r>
              <a:rPr lang="nl-NL" sz="2000" i="1" dirty="0"/>
              <a:t>Je mag er vanuit gaan dat alle populaire chat apps inmiddels gekraakt zijn</a:t>
            </a:r>
            <a:endParaRPr lang="nl-NL" sz="2000" dirty="0"/>
          </a:p>
          <a:p>
            <a:r>
              <a:rPr lang="nl-NL" sz="2400" dirty="0"/>
              <a:t>Technisch, maar ook de gebruiksovereenkomsten </a:t>
            </a:r>
            <a:r>
              <a:rPr lang="nl-NL" sz="1800" dirty="0"/>
              <a:t>- maken dat data en verbinding niet betrouwbaar beveiligd kunnen zijn (actuele discussies)</a:t>
            </a:r>
          </a:p>
          <a:p>
            <a:r>
              <a:rPr lang="nl-NL" sz="2400" dirty="0"/>
              <a:t>Data kan overal weer opduiken op het internet </a:t>
            </a:r>
            <a:r>
              <a:rPr lang="nl-NL" sz="1800" dirty="0"/>
              <a:t>- ook bij overheidsdiensten (slechte reputatie Facebook/WhatsApp)</a:t>
            </a:r>
          </a:p>
          <a:p>
            <a:r>
              <a:rPr lang="nl-NL" sz="2400" dirty="0"/>
              <a:t>Account </a:t>
            </a:r>
            <a:r>
              <a:rPr lang="nl-NL" sz="2400" dirty="0" err="1"/>
              <a:t>spoofing</a:t>
            </a:r>
            <a:r>
              <a:rPr lang="nl-NL" sz="2400" dirty="0"/>
              <a:t> </a:t>
            </a:r>
            <a:r>
              <a:rPr lang="nl-NL" sz="1800" dirty="0"/>
              <a:t>– verifieer gebruiker altijd m.n. bij Open Source apps, gebruik als mogelijk AD (Active Directory) accounts</a:t>
            </a:r>
            <a:endParaRPr lang="nl-NL" sz="2400" dirty="0"/>
          </a:p>
          <a:p>
            <a:r>
              <a:rPr lang="nl-NL" sz="2400" dirty="0"/>
              <a:t>Verzendlijsten zijn openbaar </a:t>
            </a:r>
            <a:r>
              <a:rPr lang="nl-NL" sz="1800" dirty="0"/>
              <a:t>– BCC (van E-mail) is meestal niet mogelijk</a:t>
            </a:r>
            <a:br>
              <a:rPr lang="nl-NL" sz="2400" dirty="0"/>
            </a:br>
            <a:endParaRPr lang="nl-NL" sz="2400" dirty="0"/>
          </a:p>
          <a:p>
            <a:pPr marL="0" indent="0">
              <a:buNone/>
            </a:pPr>
            <a:r>
              <a:rPr lang="nl-NL" sz="2400" i="1" dirty="0"/>
              <a:t>	     </a:t>
            </a:r>
            <a:r>
              <a:rPr lang="nl-NL" sz="1800" i="1" dirty="0"/>
              <a:t>zie </a:t>
            </a:r>
            <a:r>
              <a:rPr lang="nl-NL" sz="1800" i="1" dirty="0" err="1"/>
              <a:t>HCC!Nieuwsbrief</a:t>
            </a:r>
            <a:r>
              <a:rPr lang="nl-NL" sz="1800" i="1" dirty="0"/>
              <a:t> 24-11-2021 →</a:t>
            </a:r>
            <a:endParaRPr lang="nl-NL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6662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Smartphone en tablet – Android, iPhone/iPad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8502944" cy="3716161"/>
          </a:xfrm>
        </p:spPr>
        <p:txBody>
          <a:bodyPr/>
          <a:lstStyle/>
          <a:p>
            <a:pPr marL="0" indent="0">
              <a:buNone/>
            </a:pPr>
            <a:r>
              <a:rPr lang="nl-NL" sz="2000" i="1" dirty="0"/>
              <a:t>Jongere OS-en, die helaas ook al gekweld worden door </a:t>
            </a:r>
            <a:r>
              <a:rPr lang="nl-NL" sz="2000" i="1" dirty="0" err="1"/>
              <a:t>beveiligings</a:t>
            </a:r>
            <a:r>
              <a:rPr lang="nl-NL" sz="2000" i="1" dirty="0"/>
              <a:t> issues</a:t>
            </a:r>
            <a:endParaRPr lang="nl-NL" sz="2000" dirty="0"/>
          </a:p>
          <a:p>
            <a:r>
              <a:rPr lang="nl-NL" sz="2400" dirty="0"/>
              <a:t>Technisch, maar ook de gebruiksovereenkomsten </a:t>
            </a:r>
            <a:r>
              <a:rPr lang="nl-NL" sz="1800" dirty="0"/>
              <a:t>- maken dat data en verbinding niet betrouwbaar beveiligd kunnen zijn (actuele discussies)</a:t>
            </a:r>
          </a:p>
          <a:p>
            <a:r>
              <a:rPr lang="nl-NL" sz="2400" dirty="0"/>
              <a:t>Eiland automatisering </a:t>
            </a:r>
            <a:r>
              <a:rPr lang="nl-NL" sz="1800" dirty="0"/>
              <a:t>– losse apps hebben elk hun eigen Accounts en beveiliging i.t.t. Windows</a:t>
            </a:r>
          </a:p>
          <a:p>
            <a:r>
              <a:rPr lang="nl-NL" sz="2400" dirty="0"/>
              <a:t>Data kan overal weer opduiken op het internet </a:t>
            </a:r>
            <a:r>
              <a:rPr lang="nl-NL" sz="1800" dirty="0"/>
              <a:t>- ook bij overheidsdiensten (slechte reputatie Facebook/WhatsApp)</a:t>
            </a:r>
          </a:p>
          <a:p>
            <a:r>
              <a:rPr lang="nl-NL" sz="2400" dirty="0"/>
              <a:t>Account </a:t>
            </a:r>
            <a:r>
              <a:rPr lang="nl-NL" sz="2400" dirty="0" err="1"/>
              <a:t>spoofing</a:t>
            </a:r>
            <a:r>
              <a:rPr lang="nl-NL" sz="2400" dirty="0"/>
              <a:t> </a:t>
            </a:r>
            <a:r>
              <a:rPr lang="nl-NL" sz="1800" dirty="0"/>
              <a:t>– verifieer gebruiker altijd m.n. bij Open Source apps, gebruik als mogelijk AD (Active Directory) accounts</a:t>
            </a:r>
            <a:endParaRPr lang="nl-NL" sz="2400" dirty="0"/>
          </a:p>
          <a:p>
            <a:r>
              <a:rPr lang="nl-NL" sz="2400" dirty="0"/>
              <a:t>Verzendlijsten zijn openbaar </a:t>
            </a:r>
            <a:r>
              <a:rPr lang="nl-NL" sz="1800" dirty="0"/>
              <a:t>– BCC (E-mail) is meestal niet mogelijk</a:t>
            </a:r>
            <a:br>
              <a:rPr lang="nl-NL" sz="2400" dirty="0"/>
            </a:br>
            <a:endParaRPr lang="nl-NL" sz="2400" dirty="0"/>
          </a:p>
          <a:p>
            <a:pPr marL="0" indent="0">
              <a:buNone/>
            </a:pPr>
            <a:r>
              <a:rPr lang="nl-NL" sz="2400" i="1" dirty="0"/>
              <a:t>	     </a:t>
            </a:r>
            <a:r>
              <a:rPr lang="nl-NL" sz="1800" i="1" dirty="0"/>
              <a:t>zie </a:t>
            </a:r>
            <a:r>
              <a:rPr lang="nl-NL" sz="1800" i="1" dirty="0" err="1"/>
              <a:t>HCC!Nieuwsbrief</a:t>
            </a:r>
            <a:r>
              <a:rPr lang="nl-NL" sz="1800" i="1" dirty="0"/>
              <a:t> 24-11-2021 →</a:t>
            </a:r>
            <a:endParaRPr lang="nl-NL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6667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ACB30E-85AC-411E-96F5-CCC2F9BF3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38B10B3-0D65-40DA-9F87-169440FFF2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12</a:t>
            </a:fld>
            <a:endParaRPr lang="nl-NL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A7C853-08BF-41F8-B090-56CB21340B89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461963" y="944563"/>
            <a:ext cx="82169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r>
              <a:rPr lang="nl-NL" sz="2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		   Door Peter Nent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EA7E846-3136-4E00-8D1D-F92492142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63638"/>
            <a:ext cx="7180745" cy="89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1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Webbeveiliging</a:t>
            </a:r>
            <a:r>
              <a:rPr lang="nl-NL" dirty="0"/>
              <a:t> - agenda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0"/>
            <a:ext cx="8502944" cy="3960440"/>
          </a:xfrm>
        </p:spPr>
        <p:txBody>
          <a:bodyPr/>
          <a:lstStyle/>
          <a:p>
            <a:pPr marL="0" indent="0">
              <a:buNone/>
            </a:pPr>
            <a:r>
              <a:rPr lang="nl-NL" sz="2400" i="1" dirty="0" err="1"/>
              <a:t>Webbeveiliging</a:t>
            </a:r>
            <a:r>
              <a:rPr lang="nl-NL" sz="2400" i="1" dirty="0"/>
              <a:t>, een greep uit de belangrijkste zaken:</a:t>
            </a:r>
          </a:p>
          <a:p>
            <a:r>
              <a:rPr lang="nl-NL" sz="2400" dirty="0"/>
              <a:t>BASIS</a:t>
            </a:r>
            <a:r>
              <a:rPr lang="nl-NL" sz="2000" dirty="0"/>
              <a:t> </a:t>
            </a:r>
            <a:r>
              <a:rPr lang="nl-NL" sz="1800" dirty="0"/>
              <a:t>– beveiligingsdiscipline</a:t>
            </a:r>
            <a:endParaRPr lang="nl-NL" sz="2000" dirty="0"/>
          </a:p>
          <a:p>
            <a:r>
              <a:rPr lang="nl-NL" sz="2400" dirty="0"/>
              <a:t>Windows </a:t>
            </a:r>
            <a:r>
              <a:rPr lang="nl-NL" sz="1800" dirty="0"/>
              <a:t>– basis beveiligingsinstellingen</a:t>
            </a:r>
            <a:endParaRPr lang="nl-NL" sz="2400" dirty="0"/>
          </a:p>
          <a:p>
            <a:r>
              <a:rPr lang="nl-NL" sz="2400" dirty="0"/>
              <a:t>Browser </a:t>
            </a:r>
            <a:r>
              <a:rPr lang="nl-NL" sz="1800" dirty="0"/>
              <a:t>– beveiligingsinstellingen</a:t>
            </a:r>
            <a:endParaRPr lang="nl-NL" sz="2400" dirty="0"/>
          </a:p>
          <a:p>
            <a:r>
              <a:rPr lang="nl-NL" sz="2400" dirty="0"/>
              <a:t>Thuisnetwerk </a:t>
            </a:r>
            <a:r>
              <a:rPr lang="nl-NL" sz="1800" dirty="0"/>
              <a:t>– Wi-Fi – NAS – Server – RDP – </a:t>
            </a:r>
            <a:r>
              <a:rPr lang="nl-NL" sz="1600" dirty="0"/>
              <a:t>Bewakingscamera’s</a:t>
            </a:r>
            <a:endParaRPr lang="nl-NL" sz="2000" dirty="0"/>
          </a:p>
          <a:p>
            <a:r>
              <a:rPr lang="nl-NL" sz="2400" dirty="0"/>
              <a:t>E-mail </a:t>
            </a:r>
            <a:r>
              <a:rPr lang="nl-NL" sz="1800" dirty="0"/>
              <a:t>– Outlook</a:t>
            </a:r>
          </a:p>
          <a:p>
            <a:r>
              <a:rPr lang="nl-NL" sz="2400" dirty="0"/>
              <a:t>Instant messaging </a:t>
            </a:r>
            <a:r>
              <a:rPr lang="nl-NL" sz="1800" dirty="0"/>
              <a:t>– Whatsapp</a:t>
            </a:r>
          </a:p>
          <a:p>
            <a:r>
              <a:rPr lang="nl-NL" sz="2400" dirty="0"/>
              <a:t>Smartphone &amp; tablet</a:t>
            </a:r>
          </a:p>
          <a:p>
            <a:r>
              <a:rPr lang="nl-NL" sz="2400" dirty="0"/>
              <a:t>Vragen ?</a:t>
            </a:r>
            <a:endParaRPr lang="nl-NL" sz="32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87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Webbeveiliging</a:t>
            </a:r>
            <a:r>
              <a:rPr lang="nl-NL" dirty="0"/>
              <a:t> – BASIS – beveiligingsdiscipline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8502944" cy="3395163"/>
          </a:xfrm>
        </p:spPr>
        <p:txBody>
          <a:bodyPr/>
          <a:lstStyle/>
          <a:p>
            <a:pPr marL="0" indent="0">
              <a:buNone/>
            </a:pPr>
            <a:r>
              <a:rPr lang="nl-NL" sz="2400" i="1" dirty="0"/>
              <a:t>Basis – beveiligingsdiscipline</a:t>
            </a:r>
          </a:p>
          <a:p>
            <a:r>
              <a:rPr lang="nl-NL" sz="2400" dirty="0"/>
              <a:t>Wachtwoorden </a:t>
            </a:r>
            <a:r>
              <a:rPr lang="nl-NL" sz="1800" dirty="0"/>
              <a:t>– Kies ALTIJD sterke wachtwoorden en NOOIT dezelfde</a:t>
            </a:r>
          </a:p>
          <a:p>
            <a:r>
              <a:rPr lang="nl-NL" sz="2400" dirty="0"/>
              <a:t>TWA</a:t>
            </a:r>
            <a:r>
              <a:rPr lang="nl-NL" sz="1800" dirty="0"/>
              <a:t> – </a:t>
            </a:r>
            <a:r>
              <a:rPr lang="nl-NL" sz="1800" dirty="0" err="1"/>
              <a:t>Two</a:t>
            </a:r>
            <a:r>
              <a:rPr lang="nl-NL" sz="1800" dirty="0"/>
              <a:t> way </a:t>
            </a:r>
            <a:r>
              <a:rPr lang="nl-NL" sz="1800" dirty="0" err="1"/>
              <a:t>authentication</a:t>
            </a:r>
            <a:r>
              <a:rPr lang="nl-NL" sz="1800" dirty="0"/>
              <a:t> (MFA = Multi Factor </a:t>
            </a:r>
            <a:r>
              <a:rPr lang="nl-NL" sz="1800" dirty="0" err="1"/>
              <a:t>Authentication</a:t>
            </a:r>
            <a:r>
              <a:rPr lang="nl-NL" sz="1800" dirty="0"/>
              <a:t>)</a:t>
            </a:r>
          </a:p>
          <a:p>
            <a:r>
              <a:rPr lang="nl-NL" sz="2400" dirty="0" err="1"/>
              <a:t>Fingerscan</a:t>
            </a:r>
            <a:r>
              <a:rPr lang="nl-NL" sz="2400" dirty="0"/>
              <a:t> </a:t>
            </a:r>
            <a:r>
              <a:rPr lang="nl-NL" sz="1800" dirty="0"/>
              <a:t>– beperking: alléén te gebruiken op één systeem</a:t>
            </a:r>
            <a:endParaRPr lang="nl-NL" sz="2000" dirty="0"/>
          </a:p>
          <a:p>
            <a:r>
              <a:rPr lang="nl-NL" sz="2400" dirty="0"/>
              <a:t>Schrijf wachtwoorden NOOIT op, ook niet in tekstverwerker of spreadsheet, gebruik een goede wachtwoordbeheer tool </a:t>
            </a:r>
            <a:r>
              <a:rPr lang="nl-NL" sz="1800" dirty="0"/>
              <a:t>(</a:t>
            </a:r>
            <a:r>
              <a:rPr lang="nl-NL" sz="1800" dirty="0" err="1"/>
              <a:t>LastPass</a:t>
            </a:r>
            <a:r>
              <a:rPr lang="nl-NL" sz="1800" dirty="0"/>
              <a:t>, </a:t>
            </a:r>
            <a:r>
              <a:rPr lang="nl-NL" sz="1800" dirty="0" err="1"/>
              <a:t>KeePass</a:t>
            </a:r>
            <a:r>
              <a:rPr lang="nl-NL" sz="1800" dirty="0"/>
              <a:t>, etc. maar liever NIET die van ‘n browser – maak back-ups)</a:t>
            </a:r>
          </a:p>
          <a:p>
            <a:r>
              <a:rPr lang="nl-NL" sz="2400" dirty="0"/>
              <a:t>Denk ook aan overdraagbaarheid </a:t>
            </a:r>
            <a:r>
              <a:rPr lang="nl-NL" sz="2000" dirty="0"/>
              <a:t>- nalatenschap</a:t>
            </a:r>
            <a:endParaRPr lang="nl-NL" sz="18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4293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Windows </a:t>
            </a:r>
            <a:r>
              <a:rPr lang="nl-NL" sz="2400" dirty="0"/>
              <a:t>– basis beveiligingsinstellingen - 1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Wachtwoord – ALTIJD !</a:t>
            </a:r>
          </a:p>
          <a:p>
            <a:pPr lvl="1"/>
            <a:r>
              <a:rPr lang="nl-NL" sz="1800" dirty="0"/>
              <a:t>Kies een sterk wachtwoord, pincode of gebruik vingerscan</a:t>
            </a:r>
          </a:p>
          <a:p>
            <a:r>
              <a:rPr lang="nl-NL" sz="2400" dirty="0"/>
              <a:t>Privacy &amp; Beveiliging - Windowsbeveiliging</a:t>
            </a:r>
          </a:p>
          <a:p>
            <a:pPr lvl="1"/>
            <a:r>
              <a:rPr lang="nl-NL" sz="1800" dirty="0"/>
              <a:t>Persoonlijke advertenties t/m </a:t>
            </a:r>
            <a:r>
              <a:rPr lang="nl-NL" sz="1800" dirty="0" err="1"/>
              <a:t>privacybronnen</a:t>
            </a:r>
            <a:r>
              <a:rPr lang="nl-NL" sz="1800" dirty="0"/>
              <a:t>: kies verstandig!</a:t>
            </a:r>
          </a:p>
          <a:p>
            <a:pPr lvl="2"/>
            <a:r>
              <a:rPr lang="nl-NL" sz="1600" dirty="0"/>
              <a:t>Virus &amp; bedreigingsbeveiliging</a:t>
            </a:r>
          </a:p>
          <a:p>
            <a:pPr lvl="2"/>
            <a:r>
              <a:rPr lang="nl-NL" sz="1600" dirty="0"/>
              <a:t>Accountbeveiliging</a:t>
            </a:r>
          </a:p>
          <a:p>
            <a:pPr lvl="2"/>
            <a:r>
              <a:rPr lang="nl-NL" sz="1600" dirty="0"/>
              <a:t>Firewall- en netwerkbeveiliging</a:t>
            </a:r>
          </a:p>
          <a:p>
            <a:pPr lvl="2"/>
            <a:r>
              <a:rPr lang="nl-NL" sz="1600" dirty="0"/>
              <a:t>App- en browserbeheer</a:t>
            </a:r>
          </a:p>
          <a:p>
            <a:pPr lvl="2"/>
            <a:r>
              <a:rPr lang="nl-NL" sz="1600" dirty="0" err="1"/>
              <a:t>Apparaatbeveiliging</a:t>
            </a:r>
            <a:endParaRPr lang="nl-NL" sz="1600" dirty="0"/>
          </a:p>
          <a:p>
            <a:pPr lvl="2"/>
            <a:r>
              <a:rPr lang="nl-NL" sz="1600" dirty="0" err="1"/>
              <a:t>Apparaatprestaties</a:t>
            </a:r>
            <a:r>
              <a:rPr lang="nl-NL" sz="1600" dirty="0"/>
              <a:t> en – status</a:t>
            </a:r>
          </a:p>
          <a:p>
            <a:pPr lvl="2"/>
            <a:r>
              <a:rPr lang="nl-NL" sz="1600" dirty="0"/>
              <a:t>Gezinsopties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5294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Windows </a:t>
            </a:r>
            <a:r>
              <a:rPr lang="nl-NL" sz="2400" dirty="0"/>
              <a:t>– basis beveiligingsinstellingen - 2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i="1" dirty="0"/>
              <a:t>Overige </a:t>
            </a:r>
            <a:r>
              <a:rPr lang="nl-NL" sz="2400" i="1" dirty="0" err="1"/>
              <a:t>beveiligings</a:t>
            </a:r>
            <a:r>
              <a:rPr lang="nl-NL" sz="2400" i="1" dirty="0"/>
              <a:t> zaken</a:t>
            </a:r>
          </a:p>
          <a:p>
            <a:r>
              <a:rPr lang="nl-NL" sz="2400" dirty="0"/>
              <a:t>Locatie</a:t>
            </a:r>
          </a:p>
          <a:p>
            <a:r>
              <a:rPr lang="nl-NL" sz="2400" dirty="0"/>
              <a:t>Camera en microfoon </a:t>
            </a:r>
            <a:r>
              <a:rPr lang="nl-NL" sz="2000" dirty="0"/>
              <a:t>(plakbandje/sticker of schuifje)</a:t>
            </a:r>
            <a:endParaRPr lang="nl-NL" sz="2400" dirty="0"/>
          </a:p>
          <a:p>
            <a:r>
              <a:rPr lang="nl-NL" sz="2400" dirty="0"/>
              <a:t>Installeer altijd </a:t>
            </a:r>
            <a:r>
              <a:rPr lang="nl-NL" sz="2400" dirty="0" err="1"/>
              <a:t>zsm</a:t>
            </a:r>
            <a:r>
              <a:rPr lang="nl-NL" sz="2400" dirty="0"/>
              <a:t> de beveiligingsupdates</a:t>
            </a:r>
          </a:p>
          <a:p>
            <a:r>
              <a:rPr lang="nl-NL" sz="2400" dirty="0"/>
              <a:t>Actuele </a:t>
            </a:r>
            <a:r>
              <a:rPr lang="nl-NL" sz="2400" dirty="0" err="1"/>
              <a:t>anti-virus</a:t>
            </a:r>
            <a:r>
              <a:rPr lang="nl-NL" sz="2400" dirty="0"/>
              <a:t>, dagelijkse updates !</a:t>
            </a:r>
          </a:p>
          <a:p>
            <a:r>
              <a:rPr lang="nl-NL" sz="2400" dirty="0"/>
              <a:t>Microsoft (en andere) accounts</a:t>
            </a:r>
          </a:p>
          <a:p>
            <a:r>
              <a:rPr lang="nl-NL" sz="2400" dirty="0" err="1"/>
              <a:t>Bitlocker</a:t>
            </a:r>
            <a:r>
              <a:rPr lang="nl-NL" sz="2400" dirty="0"/>
              <a:t> voor professionele gebruikers</a:t>
            </a:r>
          </a:p>
          <a:p>
            <a:r>
              <a:rPr lang="nl-NL" sz="2400" dirty="0" err="1"/>
              <a:t>Activiteitsgeschiedenis</a:t>
            </a:r>
            <a:endParaRPr lang="nl-NL" sz="2400" dirty="0"/>
          </a:p>
          <a:p>
            <a:endParaRPr lang="nl-NL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3926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Browser – beveiligingsinstellingen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i="1" dirty="0" err="1"/>
              <a:t>Edge</a:t>
            </a:r>
            <a:r>
              <a:rPr lang="nl-NL" sz="2400" i="1" dirty="0"/>
              <a:t>, Chrome, Firefox en overige browsers</a:t>
            </a:r>
            <a:endParaRPr lang="nl-NL" sz="2400" dirty="0"/>
          </a:p>
          <a:p>
            <a:r>
              <a:rPr lang="nl-NL" sz="2400" dirty="0"/>
              <a:t>Cookies</a:t>
            </a:r>
          </a:p>
          <a:p>
            <a:r>
              <a:rPr lang="nl-NL" sz="2400" dirty="0"/>
              <a:t>Wachtwoordsterkte – </a:t>
            </a:r>
            <a:r>
              <a:rPr lang="nl-NL" sz="1800" dirty="0"/>
              <a:t>gemakkelijke wachtwoordopbouw</a:t>
            </a:r>
          </a:p>
          <a:p>
            <a:r>
              <a:rPr lang="nl-NL" sz="2400" dirty="0"/>
              <a:t>Wachtwoord: </a:t>
            </a:r>
            <a:r>
              <a:rPr lang="nl-NL" sz="1800" dirty="0"/>
              <a:t>NOOIT hetzelfde, steeds per website ‘n ander wachtwoord !</a:t>
            </a:r>
          </a:p>
          <a:p>
            <a:r>
              <a:rPr lang="nl-NL" sz="2400" dirty="0"/>
              <a:t>Wachtwoorden </a:t>
            </a:r>
            <a:r>
              <a:rPr lang="nl-NL" sz="1800" dirty="0"/>
              <a:t>opslaan in de wachtwoordbeheerder van de browser of beter apart wachtwoordbeheer tool (</a:t>
            </a:r>
            <a:r>
              <a:rPr lang="nl-NL" sz="1800" dirty="0" err="1"/>
              <a:t>LastPass</a:t>
            </a:r>
            <a:r>
              <a:rPr lang="nl-NL" sz="1800" dirty="0"/>
              <a:t> </a:t>
            </a:r>
            <a:r>
              <a:rPr lang="nl-NL" sz="1800" dirty="0" err="1"/>
              <a:t>KeePass</a:t>
            </a:r>
            <a:r>
              <a:rPr lang="nl-NL" sz="1800" dirty="0"/>
              <a:t>, 1Password, etc.)</a:t>
            </a:r>
            <a:endParaRPr lang="nl-NL" sz="2400" dirty="0"/>
          </a:p>
          <a:p>
            <a:r>
              <a:rPr lang="nl-NL" sz="2400" dirty="0" err="1"/>
              <a:t>InPrivate</a:t>
            </a:r>
            <a:r>
              <a:rPr lang="nl-NL" sz="2400" dirty="0"/>
              <a:t> venster </a:t>
            </a:r>
            <a:r>
              <a:rPr lang="nl-NL" sz="1800" dirty="0"/>
              <a:t>(Chrome: Incognito)</a:t>
            </a:r>
          </a:p>
          <a:p>
            <a:r>
              <a:rPr lang="nl-NL" sz="2400" dirty="0"/>
              <a:t>Openbaar (Wi-Fi) netwerk </a:t>
            </a:r>
            <a:r>
              <a:rPr lang="nl-NL" sz="1800" dirty="0"/>
              <a:t>– beveiliging - VPN</a:t>
            </a:r>
            <a:endParaRPr lang="nl-NL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591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Thuisnetwerk </a:t>
            </a:r>
            <a:r>
              <a:rPr lang="nl-NL" sz="2000" dirty="0"/>
              <a:t>– Wi-Fi – NAS / Server – RDP – Bewakingscamera’s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8286920" cy="3395163"/>
          </a:xfrm>
        </p:spPr>
        <p:txBody>
          <a:bodyPr/>
          <a:lstStyle/>
          <a:p>
            <a:pPr marL="0" indent="0">
              <a:buNone/>
            </a:pPr>
            <a:r>
              <a:rPr lang="nl-NL" sz="2000" i="1" dirty="0"/>
              <a:t>Router, Wi-Fi </a:t>
            </a:r>
            <a:r>
              <a:rPr lang="nl-NL" sz="2000" i="1" dirty="0" err="1"/>
              <a:t>accesspoints</a:t>
            </a:r>
            <a:r>
              <a:rPr lang="nl-NL" sz="2000" i="1" dirty="0"/>
              <a:t>, NAS, Server, RDP en bewakingscamera’s</a:t>
            </a:r>
            <a:endParaRPr lang="nl-NL" sz="2000" dirty="0"/>
          </a:p>
          <a:p>
            <a:r>
              <a:rPr lang="nl-NL" sz="2400" dirty="0"/>
              <a:t>Router </a:t>
            </a:r>
            <a:r>
              <a:rPr lang="nl-NL" sz="1800" dirty="0"/>
              <a:t>– beveiliging NOOIT uitschakelen, Firewall, geen extern beheer, </a:t>
            </a:r>
            <a:r>
              <a:rPr lang="nl-NL" sz="1800" dirty="0" err="1"/>
              <a:t>portforwarding</a:t>
            </a:r>
            <a:endParaRPr lang="nl-NL" sz="1800" dirty="0"/>
          </a:p>
          <a:p>
            <a:r>
              <a:rPr lang="nl-NL" sz="2400" dirty="0"/>
              <a:t>Router - </a:t>
            </a:r>
            <a:r>
              <a:rPr lang="nl-NL" sz="2400" dirty="0">
                <a:solidFill>
                  <a:srgbClr val="FF0000"/>
                </a:solidFill>
              </a:rPr>
              <a:t>EXTREEM</a:t>
            </a:r>
            <a:r>
              <a:rPr lang="nl-NL" sz="2400" dirty="0"/>
              <a:t> </a:t>
            </a:r>
            <a:r>
              <a:rPr lang="nl-NL" sz="1800" dirty="0"/>
              <a:t>– blokkeer IP-port bij RDP, HTTP of FTP aanvallen </a:t>
            </a:r>
            <a:endParaRPr lang="nl-NL" sz="2000" dirty="0"/>
          </a:p>
          <a:p>
            <a:r>
              <a:rPr lang="nl-NL" sz="2400" dirty="0"/>
              <a:t>Wi-Fi </a:t>
            </a:r>
            <a:r>
              <a:rPr lang="nl-NL" sz="1800" dirty="0"/>
              <a:t>– SSID (niet tot locatie te herleiden), wachtwoord</a:t>
            </a:r>
            <a:endParaRPr lang="nl-NL" sz="2400" dirty="0"/>
          </a:p>
          <a:p>
            <a:r>
              <a:rPr lang="nl-NL" sz="2400" dirty="0"/>
              <a:t>NAS / Server / Bewakingscamera’s </a:t>
            </a:r>
            <a:r>
              <a:rPr lang="nl-NL" sz="1800" dirty="0"/>
              <a:t>– Smartphone apps, Beveiliging ALTIJD aan (</a:t>
            </a:r>
            <a:r>
              <a:rPr lang="nl-NL" sz="1800" dirty="0" err="1"/>
              <a:t>oa</a:t>
            </a:r>
            <a:r>
              <a:rPr lang="nl-NL" sz="1800" dirty="0"/>
              <a:t>. Firewall), wachtwoord, andere IP-poort</a:t>
            </a:r>
          </a:p>
          <a:p>
            <a:r>
              <a:rPr lang="nl-NL" sz="2400" dirty="0"/>
              <a:t>RDP </a:t>
            </a:r>
            <a:r>
              <a:rPr lang="nl-NL" sz="1800" dirty="0"/>
              <a:t>(Remote Desktop Protocol) – NIET gebruiken, anders: andere IP-poort, firewall goed instellen, nog beter: alternatieve tools zoals Teamviewer, </a:t>
            </a:r>
            <a:r>
              <a:rPr lang="nl-NL" sz="1800" dirty="0" err="1"/>
              <a:t>Anydesk</a:t>
            </a:r>
            <a:r>
              <a:rPr lang="nl-NL" sz="1800" dirty="0"/>
              <a:t>, </a:t>
            </a:r>
            <a:r>
              <a:rPr lang="nl-NL" sz="1800" dirty="0" err="1"/>
              <a:t>DWService</a:t>
            </a:r>
            <a:r>
              <a:rPr lang="nl-NL" sz="1800" dirty="0"/>
              <a:t>, etc.</a:t>
            </a:r>
            <a:endParaRPr lang="nl-NL" sz="2400" dirty="0"/>
          </a:p>
          <a:p>
            <a:endParaRPr lang="nl-NL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1997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E-mail – Outlook &amp; </a:t>
            </a:r>
            <a:r>
              <a:rPr lang="nl-NL" dirty="0" err="1"/>
              <a:t>Webmail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8430936" cy="3395163"/>
          </a:xfrm>
        </p:spPr>
        <p:txBody>
          <a:bodyPr/>
          <a:lstStyle/>
          <a:p>
            <a:pPr marL="0" indent="0">
              <a:buNone/>
            </a:pPr>
            <a:r>
              <a:rPr lang="nl-NL" sz="2000" i="1" dirty="0"/>
              <a:t>E-mail apps zoals Windows Mail, Outlook, maar ook </a:t>
            </a:r>
            <a:r>
              <a:rPr lang="nl-NL" sz="2000" i="1" dirty="0" err="1"/>
              <a:t>Webmail</a:t>
            </a:r>
            <a:endParaRPr lang="nl-NL" sz="2000" dirty="0"/>
          </a:p>
          <a:p>
            <a:r>
              <a:rPr lang="nl-NL" sz="2400" dirty="0"/>
              <a:t>ZEER belangrijk: gebruik STERKE wachtwoorden</a:t>
            </a:r>
          </a:p>
          <a:p>
            <a:r>
              <a:rPr lang="nl-NL" sz="2400" dirty="0"/>
              <a:t>Gebruik altijd beveiliging en verificatie, dus:</a:t>
            </a:r>
          </a:p>
          <a:p>
            <a:pPr lvl="1"/>
            <a:r>
              <a:rPr lang="nl-NL" sz="1800" dirty="0"/>
              <a:t>GÉÉN </a:t>
            </a:r>
            <a:r>
              <a:rPr lang="nl-NL" sz="1800" b="1" dirty="0"/>
              <a:t>onbeveiligde</a:t>
            </a:r>
            <a:r>
              <a:rPr lang="nl-NL" sz="1800" dirty="0"/>
              <a:t> POP/IMAP en SMTP poort 110, 143 en 25, maar de </a:t>
            </a:r>
            <a:r>
              <a:rPr lang="nl-NL" sz="1800" b="1" dirty="0"/>
              <a:t>beveiligde</a:t>
            </a:r>
            <a:r>
              <a:rPr lang="nl-NL" sz="1800" dirty="0"/>
              <a:t> varianten daarvan: 995, 993 en 465 (of TLS 587). </a:t>
            </a:r>
            <a:r>
              <a:rPr lang="nl-NL" sz="1800" i="1" dirty="0"/>
              <a:t>Raadpleeg je provider voor de exacte instellingen </a:t>
            </a:r>
            <a:r>
              <a:rPr lang="nl-NL" sz="1800" dirty="0"/>
              <a:t>!</a:t>
            </a:r>
          </a:p>
          <a:p>
            <a:pPr lvl="1"/>
            <a:r>
              <a:rPr lang="nl-NL" sz="1800" dirty="0"/>
              <a:t>Als je provider </a:t>
            </a:r>
            <a:r>
              <a:rPr lang="nl-NL" sz="1800" b="1" dirty="0"/>
              <a:t>verificatie</a:t>
            </a:r>
            <a:r>
              <a:rPr lang="nl-NL" sz="1800" dirty="0"/>
              <a:t> ondersteund: gebruik dat dan ook !</a:t>
            </a:r>
          </a:p>
          <a:p>
            <a:r>
              <a:rPr lang="nl-NL" sz="2400" dirty="0"/>
              <a:t>Gebruik je adresboek </a:t>
            </a:r>
            <a:r>
              <a:rPr lang="nl-NL" sz="1800" dirty="0"/>
              <a:t>– voorkom verkeerde adresseringen (AVG/GDPR)</a:t>
            </a:r>
          </a:p>
          <a:p>
            <a:r>
              <a:rPr lang="nl-NL" sz="2400" dirty="0"/>
              <a:t>Realiseer je dat </a:t>
            </a:r>
            <a:r>
              <a:rPr lang="nl-NL" sz="2400" dirty="0" err="1"/>
              <a:t>webmail</a:t>
            </a:r>
            <a:r>
              <a:rPr lang="nl-NL" sz="2400" dirty="0"/>
              <a:t> </a:t>
            </a:r>
            <a:r>
              <a:rPr lang="nl-NL" sz="2400" b="1" dirty="0"/>
              <a:t>MINDER</a:t>
            </a:r>
            <a:r>
              <a:rPr lang="nl-NL" sz="2400" dirty="0"/>
              <a:t> veilig is</a:t>
            </a:r>
            <a:r>
              <a:rPr lang="nl-NL" sz="1800" dirty="0"/>
              <a:t> - denk ook aan beveiliging bij gebruik van tools als </a:t>
            </a:r>
            <a:r>
              <a:rPr lang="nl-NL" sz="1800" dirty="0" err="1"/>
              <a:t>WeTransfer</a:t>
            </a:r>
            <a:r>
              <a:rPr lang="nl-NL" sz="1800" dirty="0"/>
              <a:t>, etc.</a:t>
            </a:r>
          </a:p>
          <a:p>
            <a:pPr lvl="1"/>
            <a:endParaRPr lang="nl-NL" sz="1800" dirty="0"/>
          </a:p>
          <a:p>
            <a:endParaRPr lang="nl-NL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284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E-mail – Outlook &amp; </a:t>
            </a:r>
            <a:r>
              <a:rPr lang="nl-NL" dirty="0" err="1"/>
              <a:t>Webmail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8430936" cy="3395163"/>
          </a:xfrm>
        </p:spPr>
        <p:txBody>
          <a:bodyPr/>
          <a:lstStyle/>
          <a:p>
            <a:pPr marL="0" indent="0">
              <a:buNone/>
            </a:pPr>
            <a:r>
              <a:rPr lang="nl-NL" sz="2000" i="1" dirty="0"/>
              <a:t>Generieke aandachtspunten</a:t>
            </a:r>
            <a:endParaRPr lang="nl-NL" sz="2000" dirty="0"/>
          </a:p>
          <a:p>
            <a:r>
              <a:rPr lang="nl-NL" sz="2400" dirty="0"/>
              <a:t>Betrouwbaarheid </a:t>
            </a:r>
            <a:r>
              <a:rPr lang="nl-NL" sz="1800" dirty="0"/>
              <a:t>– Kies betrouwbare provider !, let vooral op de </a:t>
            </a:r>
            <a:r>
              <a:rPr lang="nl-NL" sz="1800" dirty="0" err="1"/>
              <a:t>gebruiks-voorwaarden</a:t>
            </a:r>
            <a:endParaRPr lang="nl-NL" sz="1800" dirty="0"/>
          </a:p>
          <a:p>
            <a:r>
              <a:rPr lang="nl-NL" sz="2400" dirty="0"/>
              <a:t>Kies een/meerdere E-mailaccounts</a:t>
            </a:r>
            <a:br>
              <a:rPr lang="nl-NL" sz="2400" dirty="0"/>
            </a:br>
            <a:r>
              <a:rPr lang="nl-NL" sz="2400" dirty="0"/>
              <a:t>voor </a:t>
            </a:r>
            <a:r>
              <a:rPr lang="nl-NL" sz="2400" b="1" dirty="0"/>
              <a:t>tijdelijke</a:t>
            </a:r>
            <a:r>
              <a:rPr lang="nl-NL" sz="2400" dirty="0"/>
              <a:t> zaken</a:t>
            </a:r>
          </a:p>
          <a:p>
            <a:r>
              <a:rPr lang="nl-NL" sz="2400" dirty="0"/>
              <a:t>Ben zéér alert op </a:t>
            </a:r>
            <a:r>
              <a:rPr lang="nl-NL" sz="2400" dirty="0" err="1"/>
              <a:t>Phishing</a:t>
            </a:r>
            <a:r>
              <a:rPr lang="nl-NL" sz="2400" dirty="0"/>
              <a:t> / SPAM </a:t>
            </a:r>
            <a:br>
              <a:rPr lang="nl-NL" sz="2400" dirty="0"/>
            </a:br>
            <a:r>
              <a:rPr lang="nl-NL" sz="1800" dirty="0"/>
              <a:t>– bijna NIET te onderscheiden….</a:t>
            </a:r>
            <a:br>
              <a:rPr lang="nl-NL" sz="2400" dirty="0"/>
            </a:br>
            <a:endParaRPr lang="nl-NL" sz="2400" dirty="0"/>
          </a:p>
          <a:p>
            <a:pPr marL="0" indent="0">
              <a:buNone/>
            </a:pPr>
            <a:r>
              <a:rPr lang="nl-NL" sz="2400" i="1" dirty="0"/>
              <a:t>	     </a:t>
            </a:r>
            <a:r>
              <a:rPr lang="nl-NL" sz="1800" i="1" dirty="0"/>
              <a:t>zie </a:t>
            </a:r>
            <a:r>
              <a:rPr lang="nl-NL" sz="1800" i="1" dirty="0" err="1"/>
              <a:t>HCC!Nieuwsbrief</a:t>
            </a:r>
            <a:r>
              <a:rPr lang="nl-NL" sz="1800" i="1" dirty="0"/>
              <a:t> 24-11-2021 →</a:t>
            </a:r>
            <a:endParaRPr lang="nl-NL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87884C9-9A5D-40CF-8178-761BE292C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1900453"/>
            <a:ext cx="3522482" cy="274605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5680880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e">
  <a:themeElements>
    <a:clrScheme name="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824</Words>
  <Application>Microsoft Office PowerPoint</Application>
  <PresentationFormat>Diavoorstelling (16:9)</PresentationFormat>
  <Paragraphs>102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Franklin Gothic Heavy</vt:lpstr>
      <vt:lpstr>Verdana</vt:lpstr>
      <vt:lpstr>Presentatie</vt:lpstr>
      <vt:lpstr>Webbeveiliging</vt:lpstr>
      <vt:lpstr>Webbeveiliging - agenda</vt:lpstr>
      <vt:lpstr>Webbeveiliging – BASIS – beveiligingsdiscipline</vt:lpstr>
      <vt:lpstr>Windows – basis beveiligingsinstellingen - 1</vt:lpstr>
      <vt:lpstr>Windows – basis beveiligingsinstellingen - 2</vt:lpstr>
      <vt:lpstr>Browser – beveiligingsinstellingen</vt:lpstr>
      <vt:lpstr>Thuisnetwerk – Wi-Fi – NAS / Server – RDP – Bewakingscamera’s</vt:lpstr>
      <vt:lpstr>E-mail – Outlook &amp; Webmail</vt:lpstr>
      <vt:lpstr>E-mail – Outlook &amp; Webmail</vt:lpstr>
      <vt:lpstr>Instant messaging – WhatsApp, Telegram, Skype, Teams, Jitsi</vt:lpstr>
      <vt:lpstr>Smartphone en tablet – Android, iPhone/iPad</vt:lpstr>
      <vt:lpstr>Vragen ?</vt:lpstr>
    </vt:vector>
  </TitlesOfParts>
  <Company>HCC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fkroes</dc:creator>
  <cp:lastModifiedBy>Webmaster - WSV de Maas Venlo</cp:lastModifiedBy>
  <cp:revision>37</cp:revision>
  <dcterms:created xsi:type="dcterms:W3CDTF">2007-10-22T07:34:34Z</dcterms:created>
  <dcterms:modified xsi:type="dcterms:W3CDTF">2022-01-03T20:34:30Z</dcterms:modified>
</cp:coreProperties>
</file>